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20"/>
  </p:notesMasterIdLst>
  <p:sldIdLst>
    <p:sldId id="256" r:id="rId3"/>
    <p:sldId id="257" r:id="rId4"/>
    <p:sldId id="258" r:id="rId5"/>
    <p:sldId id="259" r:id="rId6"/>
    <p:sldId id="271" r:id="rId7"/>
    <p:sldId id="272" r:id="rId8"/>
    <p:sldId id="261" r:id="rId9"/>
    <p:sldId id="262" r:id="rId10"/>
    <p:sldId id="263" r:id="rId11"/>
    <p:sldId id="264" r:id="rId12"/>
    <p:sldId id="265" r:id="rId13"/>
    <p:sldId id="266" r:id="rId14"/>
    <p:sldId id="267" r:id="rId15"/>
    <p:sldId id="268" r:id="rId16"/>
    <p:sldId id="274" r:id="rId17"/>
    <p:sldId id="269" r:id="rId18"/>
    <p:sldId id="270"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6" d="100"/>
          <a:sy n="116" d="100"/>
        </p:scale>
        <p:origin x="480"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25.03.2026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写论文的过程不可能一帆风顺，相信大家未来也会遇到各种各样的挑战。在这里，我想分享一下我在整个过程中遇到的一些主要困难以及我的应对方法。</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回顾整个论文写作过程，我遇到了不少挑战。从最初选题时的迷茫，到研究阶段实验失败的挫败感，再到写作时的思路混乱，以及修改阶段的不知所措，每一步都充满了困难。但正是这些挑战，让我得到了成长。</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面对这些挑战，我总结了一些应对策略。首先，一定要多和导师沟通，他们的指导非常关键。其次，要广泛阅读文献，从中寻找灵感。同时，保持良好的心态，合理规划时间，并且积极寻求同学的帮助。这些方法帮助我顺利度过了难关。</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完成论文后，我们就要面临求职的问题。在这里，我也简单分享一下我的求职现状和对未来的一些规划。</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目前我已经确定了工作单位和岗位。对于未来，我制定了短期和长期的规划。短期内，我希望尽快适应新工作，掌握必要的技能；长期来看，我希望在专业上不断精进，并逐步向更高的目标迈进。当然，计划赶不上变化，我也会根据实际情况灵活调整。</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98BD7-8786-BC5C-B712-C84E4815D166}"/>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A98BA8-718F-A69D-BBEF-CA433D42DDD9}"/>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17F92633-7E72-F8BE-1C6B-20BF441F917F}"/>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16AB503C-42CD-35DE-9065-A10F4E019656}"/>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8E1BF992-B06A-F6ED-3671-B82A90015ECC}"/>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目前我已经确定了工作单位和岗位。对于未来，我制定了短期和长期的规划。短期内，我希望尽快适应新工作，掌握必要的技能；长期来看，我希望在专业上不断精进，并逐步向更高的目标迈进。当然，计划赶不上变化，我也会根据实际情况灵活调整。</a:t>
            </a:r>
          </a:p>
        </p:txBody>
      </p:sp>
      <p:sp>
        <p:nvSpPr>
          <p:cNvPr id="6" name="Footer Placeholder 5">
            <a:extLst>
              <a:ext uri="{FF2B5EF4-FFF2-40B4-BE49-F238E27FC236}">
                <a16:creationId xmlns:a16="http://schemas.microsoft.com/office/drawing/2014/main" id="{32C8BBF8-6417-3B97-2D71-065F1FED34EE}"/>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FC4A87A2-B8E9-C83D-7855-8F761D53CC49}"/>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770067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我的分享到此结束，感谢大家的聆听。接下来是问答环节，大家有任何问题都可以提出来，我们一起交流探讨。</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本次分享将分为五个部分，首先我会介绍我的论文核心工作和使用的工具；接着，谈谈预答辩时老师们提出的修改意见和我的反思；然后，分享我在论文写作过程中遇到的挑战和应对方法；之后，聊聊我的求职现状和未来规划；最后进行总结和致谢。</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首先，我们进入第一部分，我将介绍我的硕士论文的核心工作内容以及在研究过程中主要使用的一些工具和软件。</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我的论文主要围绕四个方面展开。首先是研究背景与意义，阐述了为什么要做这个研究；其次是核心研究问题，明确了研究的具体目标；接着是研究方法与创新点，介绍了我采用的技术路线和论文的创新之处；最后是主要研究成果，总结了研究得出的结论和产出。</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EC821-DBB3-833D-6E4F-29447EB6998C}"/>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2C5F8E-0652-3DF6-1C7A-E144000205EE}"/>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2807EAB3-8B15-A5E0-F1B1-1D409AFB7ABC}"/>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A325F203-B61A-B9D6-4DD3-9C57C8F6CEEC}"/>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1F84A93A-9DBF-8BAE-FC35-D87CB536C449}"/>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dirty="0">
              <a:solidFill>
                <a:srgbClr val="000000"/>
              </a:solidFill>
            </a:endParaRPr>
          </a:p>
        </p:txBody>
      </p:sp>
      <p:sp>
        <p:nvSpPr>
          <p:cNvPr id="6" name="Footer Placeholder 5">
            <a:extLst>
              <a:ext uri="{FF2B5EF4-FFF2-40B4-BE49-F238E27FC236}">
                <a16:creationId xmlns:a16="http://schemas.microsoft.com/office/drawing/2014/main" id="{7DD4AA00-8927-D799-00D4-944199655A8E}"/>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909DBFE7-E37E-E26C-4709-A7DB966FA256}"/>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315048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DFEE1-A25A-72F7-426F-5BEF6059A8CC}"/>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9D8A13-4347-2B44-7C7B-932C61F5D637}"/>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660DEABB-4732-EEE5-A965-ACD27F35D24F}"/>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7F6FFABA-06F2-0114-C87D-0A53945ED47D}"/>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EBF9B83F-30AD-B70E-56F4-51DDFF206161}"/>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dirty="0" err="1">
                <a:solidFill>
                  <a:srgbClr val="000000"/>
                </a:solidFill>
              </a:rPr>
              <a:t>在研究过程中，我主要使用了这些工具。研究方面，MATLAB和Python用于编程和数据处理，</a:t>
            </a:r>
            <a:r>
              <a:rPr lang="en-US" altLang="zh-CN" sz="1400" dirty="0" err="1">
                <a:solidFill>
                  <a:srgbClr val="424242"/>
                </a:solidFill>
                <a:latin typeface="Noto Sans SC"/>
                <a:ea typeface="Noto Sans SC"/>
                <a:cs typeface="Noto Sans SC"/>
                <a:sym typeface="Noto Sans SC"/>
              </a:rPr>
              <a:t>Origin</a:t>
            </a:r>
            <a:r>
              <a:rPr lang="zh-CN" altLang="en-US" sz="1400" dirty="0">
                <a:solidFill>
                  <a:srgbClr val="424242"/>
                </a:solidFill>
                <a:latin typeface="Noto Sans SC"/>
                <a:ea typeface="Noto Sans SC"/>
                <a:cs typeface="Noto Sans SC"/>
                <a:sym typeface="Noto Sans SC"/>
              </a:rPr>
              <a:t>，</a:t>
            </a:r>
            <a:r>
              <a:rPr lang="en-US" altLang="zh-CN" sz="1400" dirty="0" err="1">
                <a:solidFill>
                  <a:srgbClr val="424242"/>
                </a:solidFill>
                <a:latin typeface="Noto Sans SC"/>
                <a:ea typeface="Noto Sans SC"/>
                <a:cs typeface="Noto Sans SC"/>
                <a:sym typeface="Noto Sans SC"/>
              </a:rPr>
              <a:t>Visio</a:t>
            </a:r>
            <a:r>
              <a:rPr lang="en-US" sz="1400" b="0" i="0" u="none" strike="noStrike" dirty="0" err="1">
                <a:solidFill>
                  <a:srgbClr val="000000"/>
                </a:solidFill>
              </a:rPr>
              <a:t>用于绘图</a:t>
            </a:r>
            <a:r>
              <a:rPr lang="zh-CN" altLang="en-US" sz="1400" b="0" i="0" u="none" strike="noStrike" dirty="0">
                <a:solidFill>
                  <a:srgbClr val="000000"/>
                </a:solidFill>
              </a:rPr>
              <a:t>，</a:t>
            </a:r>
            <a:r>
              <a:rPr lang="en-US" altLang="zh-CN" sz="1400" dirty="0">
                <a:solidFill>
                  <a:srgbClr val="424242"/>
                </a:solidFill>
                <a:latin typeface="Noto Sans SC"/>
                <a:ea typeface="Noto Sans SC"/>
                <a:sym typeface="Noto Sans SC"/>
              </a:rPr>
              <a:t>Simpletext</a:t>
            </a:r>
            <a:r>
              <a:rPr lang="en-US" sz="1400" b="0" i="0" u="none" strike="noStrike" dirty="0">
                <a:solidFill>
                  <a:srgbClr val="000000"/>
                </a:solidFill>
              </a:rPr>
              <a:t>用于统计分析。写作方面，主要使用LaTeX进行论文排版，EndNote和Zotero用于文献管理。熟练掌握这些工具能极大地提高研究和写作效率。</a:t>
            </a:r>
          </a:p>
        </p:txBody>
      </p:sp>
      <p:sp>
        <p:nvSpPr>
          <p:cNvPr id="6" name="Footer Placeholder 5">
            <a:extLst>
              <a:ext uri="{FF2B5EF4-FFF2-40B4-BE49-F238E27FC236}">
                <a16:creationId xmlns:a16="http://schemas.microsoft.com/office/drawing/2014/main" id="{C2AF231A-C38A-606E-B068-52548B332E42}"/>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A60B7453-4A44-3B5D-D07E-6C4717183747}"/>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942698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接下来，我想分享一下在预答辩过程中，老师们给我提出的一些宝贵修改意见，以及我针对这些意见进行的反思和改进。</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预答辩时，老师们主要提出了三个方面的修改意见。首先是理论深度不足，建议我加强理论基础；其次是实验设计有待完善，需要重新设计实验以确保结果的可靠性；最后是论文结构需要优化，让逻辑更清晰。这些意见都非常中肯，为我后续的修改指明了方向。</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针对老师们的意见，我进行了深刻的反思，并采取了一系列改进措施。在理论方面，我补充了大量文献，深化了理论分析；在实验方面，我重新设计了实验，确保了结果的可靠性；在结构方面，我重新调整了章节安排，使论文逻辑更加清晰。通过这些修改，论文的质量得到了显著提升。</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11"/>
        <p:cNvGrpSpPr/>
        <p:nvPr/>
      </p:nvGrpSpPr>
      <p:grpSpPr>
        <a:xfrm>
          <a:off x="0" y="0"/>
          <a:ext cx="0" cy="0"/>
          <a:chOff x="0" y="0"/>
          <a:chExt cx="0" cy="0"/>
        </a:xfrm>
      </p:grpSpPr>
      <p:sp>
        <p:nvSpPr>
          <p:cNvPr id="12" name="Shape 30"/>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 name="Shape 31"/>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4" name="Shape 3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 name="Shape 3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 name="Shape 3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68"/>
        <p:cNvGrpSpPr/>
        <p:nvPr/>
      </p:nvGrpSpPr>
      <p:grpSpPr>
        <a:xfrm>
          <a:off x="0" y="0"/>
          <a:ext cx="0" cy="0"/>
          <a:chOff x="0" y="0"/>
          <a:chExt cx="0" cy="0"/>
        </a:xfrm>
      </p:grpSpPr>
      <p:sp>
        <p:nvSpPr>
          <p:cNvPr id="69" name="Shape 4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Shape 50"/>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1" name="Shape 5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 name="Shape 5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Shape 5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竖排标题与文本" type="vertTitleAndTx">
  <p:cSld name="VERTICAL_TITLE_AND_VERTICAL_TEXT">
    <p:spTree>
      <p:nvGrpSpPr>
        <p:cNvPr id="1" name="Shape 74"/>
        <p:cNvGrpSpPr/>
        <p:nvPr/>
      </p:nvGrpSpPr>
      <p:grpSpPr>
        <a:xfrm>
          <a:off x="0" y="0"/>
          <a:ext cx="0" cy="0"/>
          <a:chOff x="0" y="0"/>
          <a:chExt cx="0" cy="0"/>
        </a:xfrm>
      </p:grpSpPr>
      <p:sp>
        <p:nvSpPr>
          <p:cNvPr id="75" name="Shape 15"/>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Shape 16"/>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Shape 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8" name="Shape 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9" name="Shape 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17"/>
        <p:cNvGrpSpPr/>
        <p:nvPr/>
      </p:nvGrpSpPr>
      <p:grpSpPr>
        <a:xfrm>
          <a:off x="0" y="0"/>
          <a:ext cx="0" cy="0"/>
          <a:chOff x="0" y="0"/>
          <a:chExt cx="0" cy="0"/>
        </a:xfrm>
      </p:grpSpPr>
      <p:sp>
        <p:nvSpPr>
          <p:cNvPr id="18" name="Shape 5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 name="Shape 5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 name="Shape 5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 name="Shape 5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2" name="Shape 5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23"/>
        <p:cNvGrpSpPr/>
        <p:nvPr/>
      </p:nvGrpSpPr>
      <p:grpSpPr>
        <a:xfrm>
          <a:off x="0" y="0"/>
          <a:ext cx="0" cy="0"/>
          <a:chOff x="0" y="0"/>
          <a:chExt cx="0" cy="0"/>
        </a:xfrm>
      </p:grpSpPr>
      <p:sp>
        <p:nvSpPr>
          <p:cNvPr id="24" name="Shape 59"/>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5" name="Shape 60"/>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6" name="Shape 6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7" name="Shape 6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8" name="Shape 6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29"/>
        <p:cNvGrpSpPr/>
        <p:nvPr/>
      </p:nvGrpSpPr>
      <p:grpSpPr>
        <a:xfrm>
          <a:off x="0" y="0"/>
          <a:ext cx="0" cy="0"/>
          <a:chOff x="0" y="0"/>
          <a:chExt cx="0" cy="0"/>
        </a:xfrm>
      </p:grpSpPr>
      <p:sp>
        <p:nvSpPr>
          <p:cNvPr id="30" name="Shape 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1" name="Shape 10"/>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 name="Shape 11"/>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 name="Shape 1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4" name="Shape 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5" name="Shape 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36"/>
        <p:cNvGrpSpPr/>
        <p:nvPr/>
      </p:nvGrpSpPr>
      <p:grpSpPr>
        <a:xfrm>
          <a:off x="0" y="0"/>
          <a:ext cx="0" cy="0"/>
          <a:chOff x="0" y="0"/>
          <a:chExt cx="0" cy="0"/>
        </a:xfrm>
      </p:grpSpPr>
      <p:sp>
        <p:nvSpPr>
          <p:cNvPr id="37" name="Shape 35"/>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 name="Shape 36"/>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9" name="Shape 37"/>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 name="Shape 38"/>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1" name="Shape 39"/>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 name="Shape 4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3" name="Shape 4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4" name="Shape 4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45"/>
        <p:cNvGrpSpPr/>
        <p:nvPr/>
      </p:nvGrpSpPr>
      <p:grpSpPr>
        <a:xfrm>
          <a:off x="0" y="0"/>
          <a:ext cx="0" cy="0"/>
          <a:chOff x="0" y="0"/>
          <a:chExt cx="0" cy="0"/>
        </a:xfrm>
      </p:grpSpPr>
      <p:sp>
        <p:nvSpPr>
          <p:cNvPr id="46" name="Shape 2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7" name="Shape 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8" name="Shape 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9" name="Shape 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0"/>
        <p:cNvGrpSpPr/>
        <p:nvPr/>
      </p:nvGrpSpPr>
      <p:grpSpPr>
        <a:xfrm>
          <a:off x="0" y="0"/>
          <a:ext cx="0" cy="0"/>
          <a:chOff x="0" y="0"/>
          <a:chExt cx="0" cy="0"/>
        </a:xfrm>
      </p:grpSpPr>
      <p:sp>
        <p:nvSpPr>
          <p:cNvPr id="51" name="Shape 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2" name="Shape 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3" name="Shape 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54"/>
        <p:cNvGrpSpPr/>
        <p:nvPr/>
      </p:nvGrpSpPr>
      <p:grpSpPr>
        <a:xfrm>
          <a:off x="0" y="0"/>
          <a:ext cx="0" cy="0"/>
          <a:chOff x="0" y="0"/>
          <a:chExt cx="0" cy="0"/>
        </a:xfrm>
      </p:grpSpPr>
      <p:sp>
        <p:nvSpPr>
          <p:cNvPr id="55" name="Shape 43"/>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6" name="Shape 44"/>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57" name="Shape 45"/>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8" name="Shape 4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9" name="Shape 4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Shape 4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61"/>
        <p:cNvGrpSpPr/>
        <p:nvPr/>
      </p:nvGrpSpPr>
      <p:grpSpPr>
        <a:xfrm>
          <a:off x="0" y="0"/>
          <a:ext cx="0" cy="0"/>
          <a:chOff x="0" y="0"/>
          <a:chExt cx="0" cy="0"/>
        </a:xfrm>
      </p:grpSpPr>
      <p:sp>
        <p:nvSpPr>
          <p:cNvPr id="62" name="Shape 24"/>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3" name="Shape 25"/>
          <p:cNvSpPr>
            <a:spLocks noGrp="1"/>
          </p:cNvSpPr>
          <p:nvPr>
            <p:ph type="pic" idx="2"/>
          </p:nvPr>
        </p:nvSpPr>
        <p:spPr>
          <a:xfrm>
            <a:off x="3887391" y="740569"/>
            <a:ext cx="4629150" cy="3655219"/>
          </a:xfrm>
          <a:prstGeom prst="rect">
            <a:avLst/>
          </a:prstGeom>
          <a:noFill/>
          <a:ln>
            <a:noFill/>
          </a:ln>
        </p:spPr>
        <p:txBody>
          <a:bodyPr/>
          <a:lstStyle/>
          <a:p>
            <a:endParaRPr lang="zh-CN" altLang="en-US"/>
          </a:p>
        </p:txBody>
      </p:sp>
      <p:sp>
        <p:nvSpPr>
          <p:cNvPr id="64" name="Shape 26"/>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5" name="Shape 2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Shape 2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Shape 2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Shape 2"/>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 name="Shape 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9" name="Shape 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0" name="Shape 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Arial"/>
                <a:ea typeface="Arial"/>
                <a:cs typeface="Arial"/>
                <a:sym typeface="Arial"/>
              </a:defRPr>
            </a:lvl1pPr>
            <a:lvl2pPr marL="0" marR="0" lvl="1" indent="0" algn="r" rtl="0">
              <a:spcBef>
                <a:spcPts val="0"/>
              </a:spcBef>
              <a:buNone/>
              <a:defRPr sz="900" b="0" i="0" u="none" strike="noStrike" cap="none">
                <a:solidFill>
                  <a:srgbClr val="888888"/>
                </a:solidFill>
                <a:latin typeface="Arial"/>
                <a:ea typeface="Arial"/>
                <a:cs typeface="Arial"/>
                <a:sym typeface="Arial"/>
              </a:defRPr>
            </a:lvl2pPr>
            <a:lvl3pPr marL="0" marR="0" lvl="2" indent="0" algn="r" rtl="0">
              <a:spcBef>
                <a:spcPts val="0"/>
              </a:spcBef>
              <a:buNone/>
              <a:defRPr sz="900" b="0" i="0" u="none" strike="noStrike" cap="none">
                <a:solidFill>
                  <a:srgbClr val="888888"/>
                </a:solidFill>
                <a:latin typeface="Arial"/>
                <a:ea typeface="Arial"/>
                <a:cs typeface="Arial"/>
                <a:sym typeface="Arial"/>
              </a:defRPr>
            </a:lvl3pPr>
            <a:lvl4pPr marL="0" marR="0" lvl="3" indent="0" algn="r" rtl="0">
              <a:spcBef>
                <a:spcPts val="0"/>
              </a:spcBef>
              <a:buNone/>
              <a:defRPr sz="900" b="0" i="0" u="none" strike="noStrike" cap="none">
                <a:solidFill>
                  <a:srgbClr val="888888"/>
                </a:solidFill>
                <a:latin typeface="Arial"/>
                <a:ea typeface="Arial"/>
                <a:cs typeface="Arial"/>
                <a:sym typeface="Arial"/>
              </a:defRPr>
            </a:lvl4pPr>
            <a:lvl5pPr marL="0" marR="0" lvl="4" indent="0" algn="r" rtl="0">
              <a:spcBef>
                <a:spcPts val="0"/>
              </a:spcBef>
              <a:buNone/>
              <a:defRPr sz="900" b="0" i="0" u="none" strike="noStrike" cap="none">
                <a:solidFill>
                  <a:srgbClr val="888888"/>
                </a:solidFill>
                <a:latin typeface="Arial"/>
                <a:ea typeface="Arial"/>
                <a:cs typeface="Arial"/>
                <a:sym typeface="Arial"/>
              </a:defRPr>
            </a:lvl5pPr>
            <a:lvl6pPr marL="0" marR="0" lvl="5" indent="0" algn="r" rtl="0">
              <a:spcBef>
                <a:spcPts val="0"/>
              </a:spcBef>
              <a:buNone/>
              <a:defRPr sz="900" b="0" i="0" u="none" strike="noStrike" cap="none">
                <a:solidFill>
                  <a:srgbClr val="888888"/>
                </a:solidFill>
                <a:latin typeface="Arial"/>
                <a:ea typeface="Arial"/>
                <a:cs typeface="Arial"/>
                <a:sym typeface="Arial"/>
              </a:defRPr>
            </a:lvl6pPr>
            <a:lvl7pPr marL="0" marR="0" lvl="6" indent="0" algn="r" rtl="0">
              <a:spcBef>
                <a:spcPts val="0"/>
              </a:spcBef>
              <a:buNone/>
              <a:defRPr sz="900" b="0" i="0" u="none" strike="noStrike" cap="none">
                <a:solidFill>
                  <a:srgbClr val="888888"/>
                </a:solidFill>
                <a:latin typeface="Arial"/>
                <a:ea typeface="Arial"/>
                <a:cs typeface="Arial"/>
                <a:sym typeface="Arial"/>
              </a:defRPr>
            </a:lvl7pPr>
            <a:lvl8pPr marL="0" marR="0" lvl="7" indent="0" algn="r" rtl="0">
              <a:spcBef>
                <a:spcPts val="0"/>
              </a:spcBef>
              <a:buNone/>
              <a:defRPr sz="900" b="0" i="0" u="none" strike="noStrike" cap="none">
                <a:solidFill>
                  <a:srgbClr val="888888"/>
                </a:solidFill>
                <a:latin typeface="Arial"/>
                <a:ea typeface="Arial"/>
                <a:cs typeface="Arial"/>
                <a:sym typeface="Arial"/>
              </a:defRPr>
            </a:lvl8pPr>
            <a:lvl9pPr marL="0" marR="0" lvl="8" indent="0" algn="r" rtl="0">
              <a:spcBef>
                <a:spcPts val="0"/>
              </a:spcBef>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C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默认主题">
    <p:bg>
      <p:bgPr>
        <a:solidFill>
          <a:srgbClr val="FFFFFF">
            <a:alpha val="100000"/>
          </a:srgbClr>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5748369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jpeg"/><Relationship Id="rId7" Type="http://schemas.openxmlformats.org/officeDocument/2006/relationships/image" Target="../media/image41.sv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s>
</file>

<file path=ppt/slides/_rels/slide12.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1.jpeg"/><Relationship Id="rId7" Type="http://schemas.openxmlformats.org/officeDocument/2006/relationships/image" Target="../media/image48.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47.jpeg"/><Relationship Id="rId5" Type="http://schemas.openxmlformats.org/officeDocument/2006/relationships/image" Target="../media/image15.jpeg"/><Relationship Id="rId4" Type="http://schemas.openxmlformats.org/officeDocument/2006/relationships/image" Target="../media/image46.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51.sv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5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54.jpeg"/><Relationship Id="rId4" Type="http://schemas.openxmlformats.org/officeDocument/2006/relationships/image" Target="../media/image53.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56.sv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jpeg"/><Relationship Id="rId7" Type="http://schemas.openxmlformats.org/officeDocument/2006/relationships/image" Target="../media/image5.sv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hyperlink" Target="https://www.jetbrains.com.cn/pycharm/download/?section=windows" TargetMode="External"/><Relationship Id="rId13" Type="http://schemas.openxmlformats.org/officeDocument/2006/relationships/image" Target="../media/image22.png"/><Relationship Id="rId3" Type="http://schemas.openxmlformats.org/officeDocument/2006/relationships/image" Target="../media/image1.jpeg"/><Relationship Id="rId7" Type="http://schemas.openxmlformats.org/officeDocument/2006/relationships/hyperlink" Target="https://ww2.mathworks.cn/help/install/ug/install-products-with-internet-connection.html" TargetMode="External"/><Relationship Id="rId12"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8.jpeg"/><Relationship Id="rId11" Type="http://schemas.openxmlformats.org/officeDocument/2006/relationships/image" Target="../media/image20.jpeg"/><Relationship Id="rId5" Type="http://schemas.openxmlformats.org/officeDocument/2006/relationships/image" Target="../media/image17.jpeg"/><Relationship Id="rId10" Type="http://schemas.openxmlformats.org/officeDocument/2006/relationships/image" Target="../media/image19.png"/><Relationship Id="rId4" Type="http://schemas.openxmlformats.org/officeDocument/2006/relationships/image" Target="../media/image16.jpeg"/><Relationship Id="rId9" Type="http://schemas.openxmlformats.org/officeDocument/2006/relationships/hyperlink" Target="https://www.autodl.com/home" TargetMode="External"/><Relationship Id="rId1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jpeg"/><Relationship Id="rId7"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1.sv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jpeg"/><Relationship Id="rId7" Type="http://schemas.openxmlformats.org/officeDocument/2006/relationships/image" Target="../media/image35.sv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3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0"/>
            <a:ext cx="12192000" cy="6858000"/>
          </a:xfrm>
          <a:prstGeom prst="rect">
            <a:avLst/>
          </a:prstGeom>
          <a:noFill/>
          <a:ln w="25400" cap="flat" cmpd="sng">
            <a:noFill/>
            <a:prstDash val="solid"/>
            <a:round/>
          </a:ln>
        </p:spPr>
      </p:pic>
      <p:sp>
        <p:nvSpPr>
          <p:cNvPr id="3" name="AutoShape 3"/>
          <p:cNvSpPr/>
          <p:nvPr/>
        </p:nvSpPr>
        <p:spPr>
          <a:xfrm>
            <a:off x="2571750" y="2032000"/>
            <a:ext cx="7048500" cy="635000"/>
          </a:xfrm>
          <a:prstGeom prst="rect">
            <a:avLst/>
          </a:prstGeom>
          <a:noFill/>
          <a:ln w="12700" cap="flat" cmpd="sng">
            <a:noFill/>
            <a:prstDash val="solid"/>
            <a:round/>
          </a:ln>
        </p:spPr>
        <p:txBody>
          <a:bodyPr vert="horz" wrap="none" lIns="0" tIns="0" rIns="0" bIns="0" rtlCol="0" anchor="ctr" anchorCtr="0"/>
          <a:lstStyle/>
          <a:p>
            <a:pPr indent="0" algn="ctr">
              <a:lnSpc>
                <a:spcPct val="125000"/>
              </a:lnSpc>
              <a:defRPr/>
            </a:pPr>
            <a:r>
              <a:rPr lang="en-US" sz="3600" b="1" i="0" u="none" strike="noStrike">
                <a:solidFill>
                  <a:srgbClr val="0D47A1"/>
                </a:solidFill>
                <a:latin typeface="Noto Sans SC"/>
                <a:ea typeface="Noto Sans SC"/>
                <a:cs typeface="Noto Sans SC"/>
                <a:sym typeface="Noto Sans SC"/>
              </a:rPr>
              <a:t>硕士论文经验分享与求职规划</a:t>
            </a:r>
            <a:endParaRPr lang="en-US" sz="1100"/>
          </a:p>
        </p:txBody>
      </p:sp>
      <p:sp>
        <p:nvSpPr>
          <p:cNvPr id="4" name="AutoShape 4"/>
          <p:cNvSpPr/>
          <p:nvPr/>
        </p:nvSpPr>
        <p:spPr>
          <a:xfrm>
            <a:off x="5715000" y="2794000"/>
            <a:ext cx="762000" cy="50800"/>
          </a:xfrm>
          <a:prstGeom prst="roundRect">
            <a:avLst>
              <a:gd name="adj" fmla="val 0"/>
            </a:avLst>
          </a:prstGeom>
          <a:solidFill>
            <a:srgbClr val="2196F3">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5" name="AutoShape 5"/>
          <p:cNvSpPr/>
          <p:nvPr/>
        </p:nvSpPr>
        <p:spPr>
          <a:xfrm>
            <a:off x="2286000" y="3048000"/>
            <a:ext cx="7620000" cy="508000"/>
          </a:xfrm>
          <a:prstGeom prst="rect">
            <a:avLst/>
          </a:prstGeom>
          <a:noFill/>
          <a:ln w="12700" cap="flat" cmpd="sng">
            <a:noFill/>
            <a:prstDash val="solid"/>
            <a:round/>
          </a:ln>
        </p:spPr>
        <p:txBody>
          <a:bodyPr vert="horz" wrap="none" lIns="0" tIns="0" rIns="0" bIns="0" rtlCol="0" anchor="t" anchorCtr="0"/>
          <a:lstStyle/>
          <a:p>
            <a:pPr indent="0" algn="ctr">
              <a:lnSpc>
                <a:spcPct val="125000"/>
              </a:lnSpc>
              <a:defRPr/>
            </a:pPr>
            <a:r>
              <a:rPr lang="en-US" sz="2000" b="0" i="0" u="none" strike="noStrike">
                <a:solidFill>
                  <a:srgbClr val="0D47A1">
                    <a:alpha val="80000"/>
                  </a:srgbClr>
                </a:solidFill>
                <a:latin typeface="Noto Sans SC"/>
                <a:ea typeface="Noto Sans SC"/>
                <a:cs typeface="Noto Sans SC"/>
                <a:sym typeface="Noto Sans SC"/>
              </a:rPr>
              <a:t>给师弟师妹的一些建议</a:t>
            </a:r>
            <a:endParaRPr lang="en-US" sz="1100"/>
          </a:p>
        </p:txBody>
      </p:sp>
      <p:sp>
        <p:nvSpPr>
          <p:cNvPr id="6" name="AutoShape 6"/>
          <p:cNvSpPr/>
          <p:nvPr/>
        </p:nvSpPr>
        <p:spPr>
          <a:xfrm>
            <a:off x="3556000" y="4318000"/>
            <a:ext cx="5080000" cy="381000"/>
          </a:xfrm>
          <a:prstGeom prst="rect">
            <a:avLst/>
          </a:prstGeom>
          <a:noFill/>
          <a:ln w="12700" cap="flat" cmpd="sng">
            <a:noFill/>
            <a:prstDash val="solid"/>
            <a:round/>
          </a:ln>
        </p:spPr>
        <p:txBody>
          <a:bodyPr vert="horz" wrap="none" lIns="0" tIns="0" rIns="0" bIns="0" rtlCol="0" anchor="ctr" anchorCtr="0"/>
          <a:lstStyle/>
          <a:p>
            <a:pPr indent="0" algn="ctr">
              <a:lnSpc>
                <a:spcPct val="125000"/>
              </a:lnSpc>
              <a:defRPr/>
            </a:pPr>
            <a:r>
              <a:rPr lang="en-US" sz="1600" b="0" i="0" u="none" strike="noStrike" dirty="0" err="1">
                <a:solidFill>
                  <a:srgbClr val="505050"/>
                </a:solidFill>
                <a:latin typeface="Noto Sans SC"/>
                <a:ea typeface="Noto Sans SC"/>
                <a:cs typeface="Noto Sans SC"/>
                <a:sym typeface="Noto Sans SC"/>
              </a:rPr>
              <a:t>分享者</a:t>
            </a:r>
            <a:r>
              <a:rPr lang="zh-CN" altLang="en-US" sz="1600" dirty="0">
                <a:solidFill>
                  <a:srgbClr val="505050"/>
                </a:solidFill>
                <a:latin typeface="Noto Sans SC"/>
                <a:ea typeface="Noto Sans SC"/>
                <a:cs typeface="Noto Sans SC"/>
                <a:sym typeface="Noto Sans SC"/>
              </a:rPr>
              <a:t>：麻海志</a:t>
            </a:r>
            <a:endParaRPr lang="en-US" sz="1100" dirty="0"/>
          </a:p>
        </p:txBody>
      </p:sp>
      <p:sp>
        <p:nvSpPr>
          <p:cNvPr id="7" name="AutoShape 7"/>
          <p:cNvSpPr/>
          <p:nvPr/>
        </p:nvSpPr>
        <p:spPr>
          <a:xfrm>
            <a:off x="3556000" y="4698999"/>
            <a:ext cx="5080000" cy="899233"/>
          </a:xfrm>
          <a:prstGeom prst="rect">
            <a:avLst/>
          </a:prstGeom>
          <a:noFill/>
          <a:ln w="12700" cap="flat" cmpd="sng">
            <a:noFill/>
            <a:prstDash val="solid"/>
            <a:round/>
          </a:ln>
        </p:spPr>
        <p:txBody>
          <a:bodyPr vert="horz" wrap="none" lIns="0" tIns="0" rIns="0" bIns="0" rtlCol="0" anchor="ctr" anchorCtr="0"/>
          <a:lstStyle/>
          <a:p>
            <a:pPr indent="0" algn="ctr">
              <a:lnSpc>
                <a:spcPct val="125000"/>
              </a:lnSpc>
              <a:defRPr/>
            </a:pPr>
            <a:r>
              <a:rPr lang="en-US" sz="1400" b="0" i="0" u="none" strike="noStrike" dirty="0">
                <a:solidFill>
                  <a:srgbClr val="787878"/>
                </a:solidFill>
                <a:latin typeface="Noto Sans SC"/>
                <a:ea typeface="Noto Sans SC"/>
                <a:cs typeface="Noto Sans SC"/>
                <a:sym typeface="Noto Sans SC"/>
              </a:rPr>
              <a:t>2026年3月25日</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0"/>
            <a:ext cx="12192000" cy="6858000"/>
          </a:xfrm>
          <a:prstGeom prst="rect">
            <a:avLst/>
          </a:prstGeom>
          <a:noFill/>
          <a:ln w="25400" cap="flat" cmpd="sng">
            <a:noFill/>
            <a:prstDash val="solid"/>
            <a:round/>
          </a:ln>
        </p:spPr>
      </p:pic>
      <p:sp>
        <p:nvSpPr>
          <p:cNvPr id="3" name="AutoShape 3"/>
          <p:cNvSpPr/>
          <p:nvPr/>
        </p:nvSpPr>
        <p:spPr>
          <a:xfrm>
            <a:off x="4978400" y="1524000"/>
            <a:ext cx="2235200" cy="1270000"/>
          </a:xfrm>
          <a:prstGeom prst="rect">
            <a:avLst/>
          </a:prstGeom>
          <a:noFill/>
          <a:ln w="12700" cap="flat" cmpd="sng">
            <a:noFill/>
            <a:prstDash val="solid"/>
            <a:round/>
          </a:ln>
        </p:spPr>
        <p:txBody>
          <a:bodyPr vert="horz" wrap="none" lIns="0" tIns="0" rIns="0" bIns="0" rtlCol="0" anchor="ctr" anchorCtr="0"/>
          <a:lstStyle/>
          <a:p>
            <a:pPr indent="0" algn="ctr">
              <a:lnSpc>
                <a:spcPct val="125000"/>
              </a:lnSpc>
              <a:defRPr/>
            </a:pPr>
            <a:r>
              <a:rPr lang="en-US" sz="8000" b="1" i="0" u="none" strike="noStrike">
                <a:solidFill>
                  <a:srgbClr val="0D47A1"/>
                </a:solidFill>
                <a:latin typeface="Noto Sans SC"/>
                <a:ea typeface="Noto Sans SC"/>
                <a:cs typeface="Noto Sans SC"/>
                <a:sym typeface="Noto Sans SC"/>
              </a:rPr>
              <a:t>03</a:t>
            </a:r>
            <a:endParaRPr lang="en-US" sz="1100"/>
          </a:p>
        </p:txBody>
      </p:sp>
      <p:sp>
        <p:nvSpPr>
          <p:cNvPr id="4" name="AutoShape 4"/>
          <p:cNvSpPr/>
          <p:nvPr/>
        </p:nvSpPr>
        <p:spPr>
          <a:xfrm>
            <a:off x="5715000" y="2921000"/>
            <a:ext cx="762000" cy="50800"/>
          </a:xfrm>
          <a:prstGeom prst="roundRect">
            <a:avLst>
              <a:gd name="adj" fmla="val 0"/>
            </a:avLst>
          </a:prstGeom>
          <a:solidFill>
            <a:srgbClr val="0D47A1">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5" name="AutoShape 5"/>
          <p:cNvSpPr/>
          <p:nvPr/>
        </p:nvSpPr>
        <p:spPr>
          <a:xfrm>
            <a:off x="2965450" y="3175000"/>
            <a:ext cx="6261100" cy="635000"/>
          </a:xfrm>
          <a:prstGeom prst="rect">
            <a:avLst/>
          </a:prstGeom>
          <a:noFill/>
          <a:ln w="12700" cap="flat" cmpd="sng">
            <a:noFill/>
            <a:prstDash val="solid"/>
            <a:round/>
          </a:ln>
        </p:spPr>
        <p:txBody>
          <a:bodyPr vert="horz" wrap="none" lIns="0" tIns="0" rIns="0" bIns="0" rtlCol="0" anchor="ctr" anchorCtr="0"/>
          <a:lstStyle/>
          <a:p>
            <a:pPr indent="0" algn="ctr">
              <a:lnSpc>
                <a:spcPct val="125000"/>
              </a:lnSpc>
              <a:defRPr/>
            </a:pPr>
            <a:r>
              <a:rPr lang="en-US" sz="3200" b="1" i="0" u="none" strike="noStrike">
                <a:solidFill>
                  <a:srgbClr val="0D47A1"/>
                </a:solidFill>
                <a:latin typeface="Noto Sans SC"/>
                <a:ea typeface="Noto Sans SC"/>
                <a:cs typeface="Noto Sans SC"/>
                <a:sym typeface="Noto Sans SC"/>
              </a:rPr>
              <a:t>论文写作过程中的挑战与应对</a:t>
            </a:r>
            <a:endParaRPr lang="en-US" sz="1100"/>
          </a:p>
        </p:txBody>
      </p:sp>
      <p:sp>
        <p:nvSpPr>
          <p:cNvPr id="6" name="AutoShape 6"/>
          <p:cNvSpPr/>
          <p:nvPr/>
        </p:nvSpPr>
        <p:spPr>
          <a:xfrm>
            <a:off x="4711700" y="3873500"/>
            <a:ext cx="2768600" cy="381000"/>
          </a:xfrm>
          <a:prstGeom prst="rect">
            <a:avLst/>
          </a:prstGeom>
          <a:noFill/>
          <a:ln w="12700" cap="flat" cmpd="sng">
            <a:noFill/>
            <a:prstDash val="solid"/>
            <a:round/>
          </a:ln>
        </p:spPr>
        <p:txBody>
          <a:bodyPr vert="horz" wrap="none" lIns="0" tIns="0" rIns="0" bIns="0" rtlCol="0" anchor="ctr" anchorCtr="0"/>
          <a:lstStyle/>
          <a:p>
            <a:pPr indent="0" algn="ctr">
              <a:lnSpc>
                <a:spcPct val="125000"/>
              </a:lnSpc>
              <a:defRPr/>
            </a:pPr>
            <a:r>
              <a:rPr lang="en-US" sz="1800" b="0" i="0" u="none" strike="noStrike">
                <a:solidFill>
                  <a:srgbClr val="0D47A1">
                    <a:alpha val="70196"/>
                  </a:srgbClr>
                </a:solidFill>
                <a:latin typeface="Noto Sans SC"/>
                <a:ea typeface="Noto Sans SC"/>
                <a:cs typeface="Noto Sans SC"/>
                <a:sym typeface="Noto Sans SC"/>
              </a:rPr>
              <a:t>那些熬夜和掉头发的日子</a:t>
            </a:r>
            <a:endParaRPr lang="en-US" sz="11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0"/>
            <a:ext cx="12192000" cy="6858000"/>
          </a:xfrm>
          <a:prstGeom prst="rect">
            <a:avLst/>
          </a:prstGeom>
          <a:noFill/>
          <a:ln w="25400" cap="flat" cmpd="sng">
            <a:noFill/>
            <a:prstDash val="solid"/>
            <a:round/>
          </a:ln>
        </p:spPr>
      </p:pic>
      <p:sp>
        <p:nvSpPr>
          <p:cNvPr id="21" name="AutoShape 3">
            <a:extLst>
              <a:ext uri="{FF2B5EF4-FFF2-40B4-BE49-F238E27FC236}">
                <a16:creationId xmlns:a16="http://schemas.microsoft.com/office/drawing/2014/main" id="{5D74114B-8B73-A632-CFDC-C30556AF1773}"/>
              </a:ext>
            </a:extLst>
          </p:cNvPr>
          <p:cNvSpPr/>
          <p:nvPr/>
        </p:nvSpPr>
        <p:spPr>
          <a:xfrm>
            <a:off x="0" y="0"/>
            <a:ext cx="12192000" cy="6858000"/>
          </a:xfrm>
          <a:prstGeom prst="roundRect">
            <a:avLst>
              <a:gd name="adj" fmla="val 0"/>
            </a:avLst>
          </a:prstGeom>
          <a:solidFill>
            <a:srgbClr val="FFFFFF">
              <a:alpha val="90000"/>
            </a:srgbClr>
          </a:solidFill>
          <a:ln w="25400" cap="flat" cmpd="sng">
            <a:noFill/>
            <a:prstDash val="solid"/>
            <a:round/>
          </a:ln>
        </p:spPr>
        <p:txBody>
          <a:bodyPr vert="horz" wrap="square" lIns="63500" tIns="63500" rIns="63500" bIns="63500" rtlCol="0" anchor="ctr"/>
          <a:lstStyle/>
          <a:p>
            <a:pPr algn="ctr">
              <a:defRPr/>
            </a:pPr>
            <a:endParaRPr/>
          </a:p>
        </p:txBody>
      </p:sp>
      <p:sp>
        <p:nvSpPr>
          <p:cNvPr id="3" name="AutoShape 3"/>
          <p:cNvSpPr/>
          <p:nvPr/>
        </p:nvSpPr>
        <p:spPr>
          <a:xfrm>
            <a:off x="762000" y="508000"/>
            <a:ext cx="2679700" cy="508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3200" b="1" i="0" u="none" strike="noStrike">
                <a:solidFill>
                  <a:srgbClr val="0D47A1"/>
                </a:solidFill>
                <a:latin typeface="Noto Sans SC"/>
                <a:ea typeface="Noto Sans SC"/>
                <a:cs typeface="Noto Sans SC"/>
                <a:sym typeface="Noto Sans SC"/>
              </a:rPr>
              <a:t>遇到的挑战</a:t>
            </a:r>
            <a:endParaRPr lang="en-US" sz="1100"/>
          </a:p>
        </p:txBody>
      </p:sp>
      <p:sp>
        <p:nvSpPr>
          <p:cNvPr id="4" name="AutoShape 4"/>
          <p:cNvSpPr/>
          <p:nvPr/>
        </p:nvSpPr>
        <p:spPr>
          <a:xfrm>
            <a:off x="762000" y="1651000"/>
            <a:ext cx="2540000" cy="3302000"/>
          </a:xfrm>
          <a:prstGeom prst="roundRect">
            <a:avLst>
              <a:gd name="adj" fmla="val 5000"/>
            </a:avLst>
          </a:prstGeom>
          <a:solidFill>
            <a:srgbClr val="FFFFFF">
              <a:alpha val="95000"/>
            </a:srgbClr>
          </a:solidFill>
          <a:ln w="12700" cap="flat" cmpd="sng">
            <a:solidFill>
              <a:srgbClr val="2196F3">
                <a:alpha val="100000"/>
              </a:srgbClr>
            </a:solidFill>
            <a:prstDash val="solid"/>
            <a:round/>
          </a:ln>
          <a:effectLst>
            <a:outerShdw blurRad="101600" dist="50800" dir="5400000" algn="tl" rotWithShape="0">
              <a:srgbClr val="0D47A1">
                <a:alpha val="15000"/>
              </a:srgbClr>
            </a:outerShdw>
          </a:effectLst>
        </p:spPr>
        <p:txBody>
          <a:bodyPr vert="horz" wrap="square" lIns="63500" tIns="63500" rIns="63500" bIns="63500" rtlCol="0" anchor="ctr"/>
          <a:lstStyle/>
          <a:p>
            <a:pPr algn="ctr">
              <a:defRPr/>
            </a:pPr>
            <a:endParaRPr/>
          </a:p>
        </p:txBody>
      </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27200" y="1905000"/>
            <a:ext cx="609600" cy="609600"/>
          </a:xfrm>
          <a:prstGeom prst="rect">
            <a:avLst/>
          </a:prstGeom>
        </p:spPr>
      </p:pic>
      <p:sp>
        <p:nvSpPr>
          <p:cNvPr id="6" name="AutoShape 6"/>
          <p:cNvSpPr/>
          <p:nvPr/>
        </p:nvSpPr>
        <p:spPr>
          <a:xfrm>
            <a:off x="889000" y="2667000"/>
            <a:ext cx="2286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800" b="1" i="0" u="none" strike="noStrike">
                <a:solidFill>
                  <a:srgbClr val="0D47A1"/>
                </a:solidFill>
                <a:latin typeface="Noto Sans SC"/>
                <a:ea typeface="Noto Sans SC"/>
                <a:cs typeface="Noto Sans SC"/>
                <a:sym typeface="Noto Sans SC"/>
              </a:rPr>
              <a:t>选题阶段</a:t>
            </a:r>
            <a:endParaRPr lang="en-US" sz="1100"/>
          </a:p>
        </p:txBody>
      </p:sp>
      <p:sp>
        <p:nvSpPr>
          <p:cNvPr id="7" name="AutoShape 7"/>
          <p:cNvSpPr/>
          <p:nvPr/>
        </p:nvSpPr>
        <p:spPr>
          <a:xfrm>
            <a:off x="889000" y="3111500"/>
            <a:ext cx="2286000" cy="1524000"/>
          </a:xfrm>
          <a:prstGeom prst="rect">
            <a:avLst/>
          </a:prstGeom>
          <a:noFill/>
          <a:ln w="12700" cap="flat" cmpd="sng">
            <a:noFill/>
            <a:prstDash val="solid"/>
            <a:round/>
          </a:ln>
        </p:spPr>
        <p:txBody>
          <a:bodyPr vert="horz" wrap="square" lIns="0" tIns="0" rIns="0" bIns="0" rtlCol="0" anchor="t" anchorCtr="0"/>
          <a:lstStyle/>
          <a:p>
            <a:pPr indent="0" algn="l">
              <a:lnSpc>
                <a:spcPct val="108333"/>
              </a:lnSpc>
              <a:defRPr/>
            </a:pPr>
            <a:r>
              <a:rPr lang="en-US" sz="1300" b="0" i="0" u="none" strike="noStrike" dirty="0" err="1">
                <a:solidFill>
                  <a:srgbClr val="424242"/>
                </a:solidFill>
                <a:latin typeface="Noto Sans SC"/>
                <a:ea typeface="Noto Sans SC"/>
                <a:cs typeface="Noto Sans SC"/>
                <a:sym typeface="Noto Sans SC"/>
              </a:rPr>
              <a:t>方向不明确，难以找到既有研究价值又适合自己的切入点，一度感到非常迷茫</a:t>
            </a:r>
            <a:r>
              <a:rPr lang="en-US" sz="1300" b="0" i="0" u="none" strike="noStrike" dirty="0">
                <a:solidFill>
                  <a:srgbClr val="424242"/>
                </a:solidFill>
                <a:latin typeface="Noto Sans SC"/>
                <a:ea typeface="Noto Sans SC"/>
                <a:cs typeface="Noto Sans SC"/>
                <a:sym typeface="Noto Sans SC"/>
              </a:rPr>
              <a:t>。</a:t>
            </a:r>
            <a:endParaRPr lang="en-US" sz="1100" dirty="0"/>
          </a:p>
        </p:txBody>
      </p:sp>
      <p:sp>
        <p:nvSpPr>
          <p:cNvPr id="8" name="AutoShape 8"/>
          <p:cNvSpPr/>
          <p:nvPr/>
        </p:nvSpPr>
        <p:spPr>
          <a:xfrm>
            <a:off x="3467100" y="1651000"/>
            <a:ext cx="2540000" cy="3302000"/>
          </a:xfrm>
          <a:prstGeom prst="roundRect">
            <a:avLst>
              <a:gd name="adj" fmla="val 5000"/>
            </a:avLst>
          </a:prstGeom>
          <a:solidFill>
            <a:srgbClr val="FFFFFF">
              <a:alpha val="95000"/>
            </a:srgbClr>
          </a:solidFill>
          <a:ln w="12700" cap="flat" cmpd="sng">
            <a:solidFill>
              <a:srgbClr val="2196F3">
                <a:alpha val="100000"/>
              </a:srgbClr>
            </a:solidFill>
            <a:prstDash val="solid"/>
            <a:round/>
          </a:ln>
          <a:effectLst>
            <a:outerShdw blurRad="101600" dist="50800" dir="5400000" algn="tl" rotWithShape="0">
              <a:srgbClr val="0D47A1">
                <a:alpha val="15000"/>
              </a:srgbClr>
            </a:outerShdw>
          </a:effectLst>
        </p:spPr>
        <p:txBody>
          <a:bodyPr vert="horz" wrap="square" lIns="63500" tIns="63500" rIns="63500" bIns="63500" rtlCol="0" anchor="ctr"/>
          <a:lstStyle/>
          <a:p>
            <a:pPr algn="ctr">
              <a:defRPr/>
            </a:pPr>
            <a:endParaRPr/>
          </a:p>
        </p:txBody>
      </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32300" y="1905000"/>
            <a:ext cx="609600" cy="609600"/>
          </a:xfrm>
          <a:prstGeom prst="rect">
            <a:avLst/>
          </a:prstGeom>
        </p:spPr>
      </p:pic>
      <p:sp>
        <p:nvSpPr>
          <p:cNvPr id="10" name="AutoShape 10"/>
          <p:cNvSpPr/>
          <p:nvPr/>
        </p:nvSpPr>
        <p:spPr>
          <a:xfrm>
            <a:off x="3594100" y="2667000"/>
            <a:ext cx="2286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800" b="1" i="0" u="none" strike="noStrike">
                <a:solidFill>
                  <a:srgbClr val="0D47A1"/>
                </a:solidFill>
                <a:latin typeface="Noto Sans SC"/>
                <a:ea typeface="Noto Sans SC"/>
                <a:cs typeface="Noto Sans SC"/>
                <a:sym typeface="Noto Sans SC"/>
              </a:rPr>
              <a:t>研究阶段</a:t>
            </a:r>
            <a:endParaRPr lang="en-US" sz="1100"/>
          </a:p>
        </p:txBody>
      </p:sp>
      <p:sp>
        <p:nvSpPr>
          <p:cNvPr id="11" name="AutoShape 11"/>
          <p:cNvSpPr/>
          <p:nvPr/>
        </p:nvSpPr>
        <p:spPr>
          <a:xfrm>
            <a:off x="3594100" y="3111500"/>
            <a:ext cx="2286000" cy="1524000"/>
          </a:xfrm>
          <a:prstGeom prst="rect">
            <a:avLst/>
          </a:prstGeom>
          <a:noFill/>
          <a:ln w="12700" cap="flat" cmpd="sng">
            <a:noFill/>
            <a:prstDash val="solid"/>
            <a:round/>
          </a:ln>
        </p:spPr>
        <p:txBody>
          <a:bodyPr vert="horz" wrap="square" lIns="0" tIns="0" rIns="0" bIns="0" rtlCol="0" anchor="t" anchorCtr="0"/>
          <a:lstStyle/>
          <a:p>
            <a:pPr>
              <a:lnSpc>
                <a:spcPct val="108333"/>
              </a:lnSpc>
              <a:defRPr/>
            </a:pPr>
            <a:r>
              <a:rPr lang="zh-CN" altLang="en-US" sz="1300" dirty="0">
                <a:solidFill>
                  <a:srgbClr val="424242"/>
                </a:solidFill>
                <a:latin typeface="Noto Sans SC"/>
                <a:ea typeface="Noto Sans SC"/>
                <a:sym typeface="Noto Sans SC"/>
              </a:rPr>
              <a:t>数据类别不平衡</a:t>
            </a:r>
            <a:endParaRPr lang="en-US" altLang="zh-CN" sz="1300" dirty="0">
              <a:solidFill>
                <a:srgbClr val="424242"/>
              </a:solidFill>
              <a:latin typeface="Noto Sans SC"/>
              <a:ea typeface="Noto Sans SC"/>
              <a:sym typeface="Noto Sans SC"/>
            </a:endParaRPr>
          </a:p>
          <a:p>
            <a:pPr>
              <a:lnSpc>
                <a:spcPct val="108333"/>
              </a:lnSpc>
              <a:defRPr/>
            </a:pPr>
            <a:r>
              <a:rPr lang="zh-CN" altLang="en-US" sz="1300" dirty="0">
                <a:solidFill>
                  <a:srgbClr val="424242"/>
                </a:solidFill>
                <a:latin typeface="Noto Sans SC"/>
                <a:ea typeface="Noto Sans SC"/>
                <a:sym typeface="Noto Sans SC"/>
              </a:rPr>
              <a:t>数据集不够</a:t>
            </a:r>
            <a:endParaRPr lang="en-US" altLang="zh-CN" sz="1300" dirty="0">
              <a:solidFill>
                <a:srgbClr val="424242"/>
              </a:solidFill>
              <a:latin typeface="Noto Sans SC"/>
              <a:ea typeface="Noto Sans SC"/>
              <a:sym typeface="Noto Sans SC"/>
            </a:endParaRPr>
          </a:p>
          <a:p>
            <a:pPr>
              <a:lnSpc>
                <a:spcPct val="108333"/>
              </a:lnSpc>
              <a:defRPr/>
            </a:pPr>
            <a:r>
              <a:rPr lang="zh-CN" altLang="en-US" sz="1300" b="0" i="0" u="none" strike="noStrike" dirty="0">
                <a:solidFill>
                  <a:srgbClr val="424242"/>
                </a:solidFill>
                <a:latin typeface="Noto Sans SC"/>
                <a:ea typeface="Noto Sans SC"/>
                <a:cs typeface="Noto Sans SC"/>
                <a:sym typeface="Noto Sans SC"/>
              </a:rPr>
              <a:t>数据集标注过多</a:t>
            </a:r>
            <a:endParaRPr lang="en-US" altLang="zh-CN" sz="1300" b="0" i="0" u="none" strike="noStrike" dirty="0">
              <a:solidFill>
                <a:srgbClr val="424242"/>
              </a:solidFill>
              <a:latin typeface="Noto Sans SC"/>
              <a:ea typeface="Noto Sans SC"/>
              <a:cs typeface="Noto Sans SC"/>
              <a:sym typeface="Noto Sans SC"/>
            </a:endParaRPr>
          </a:p>
          <a:p>
            <a:pPr>
              <a:lnSpc>
                <a:spcPct val="108333"/>
              </a:lnSpc>
              <a:defRPr/>
            </a:pPr>
            <a:r>
              <a:rPr lang="zh-CN" altLang="en-US" sz="1300" dirty="0">
                <a:solidFill>
                  <a:srgbClr val="424242"/>
                </a:solidFill>
                <a:latin typeface="Noto Sans SC"/>
                <a:ea typeface="Noto Sans SC"/>
                <a:cs typeface="Noto Sans SC"/>
                <a:sym typeface="Noto Sans SC"/>
              </a:rPr>
              <a:t>代码报错问</a:t>
            </a:r>
            <a:r>
              <a:rPr lang="en-US" altLang="zh-CN" sz="1300" dirty="0">
                <a:solidFill>
                  <a:srgbClr val="424242"/>
                </a:solidFill>
                <a:latin typeface="Noto Sans SC"/>
                <a:ea typeface="Noto Sans SC"/>
                <a:cs typeface="Noto Sans SC"/>
                <a:sym typeface="Noto Sans SC"/>
              </a:rPr>
              <a:t>AI</a:t>
            </a:r>
            <a:endParaRPr lang="en-US" sz="1300" b="0" i="0" u="none" strike="noStrike" dirty="0">
              <a:solidFill>
                <a:srgbClr val="424242"/>
              </a:solidFill>
              <a:latin typeface="Noto Sans SC"/>
              <a:ea typeface="Noto Sans SC"/>
              <a:cs typeface="Noto Sans SC"/>
              <a:sym typeface="Noto Sans SC"/>
            </a:endParaRPr>
          </a:p>
          <a:p>
            <a:pPr indent="0" algn="l">
              <a:lnSpc>
                <a:spcPct val="108333"/>
              </a:lnSpc>
              <a:defRPr/>
            </a:pPr>
            <a:r>
              <a:rPr lang="en-US" sz="1300" b="0" i="0" u="none" strike="noStrike" dirty="0" err="1">
                <a:solidFill>
                  <a:srgbClr val="424242"/>
                </a:solidFill>
                <a:latin typeface="Noto Sans SC"/>
                <a:ea typeface="Noto Sans SC"/>
                <a:cs typeface="Noto Sans SC"/>
                <a:sym typeface="Noto Sans SC"/>
              </a:rPr>
              <a:t>实验多次失败，数据结果不理想，理论推导遇到瓶颈，进展缓慢，压力巨大</a:t>
            </a:r>
            <a:r>
              <a:rPr lang="en-US" sz="1300" b="0" i="0" u="none" strike="noStrike" dirty="0">
                <a:solidFill>
                  <a:srgbClr val="424242"/>
                </a:solidFill>
                <a:latin typeface="Noto Sans SC"/>
                <a:ea typeface="Noto Sans SC"/>
                <a:cs typeface="Noto Sans SC"/>
                <a:sym typeface="Noto Sans SC"/>
              </a:rPr>
              <a:t>。</a:t>
            </a:r>
          </a:p>
          <a:p>
            <a:pPr indent="0" algn="l">
              <a:lnSpc>
                <a:spcPct val="108333"/>
              </a:lnSpc>
              <a:defRPr/>
            </a:pPr>
            <a:endParaRPr lang="en-US" sz="1300" dirty="0">
              <a:solidFill>
                <a:srgbClr val="424242"/>
              </a:solidFill>
              <a:latin typeface="Noto Sans SC"/>
              <a:ea typeface="Noto Sans SC"/>
              <a:sym typeface="Noto Sans SC"/>
            </a:endParaRPr>
          </a:p>
        </p:txBody>
      </p:sp>
      <p:sp>
        <p:nvSpPr>
          <p:cNvPr id="12" name="AutoShape 12"/>
          <p:cNvSpPr/>
          <p:nvPr/>
        </p:nvSpPr>
        <p:spPr>
          <a:xfrm>
            <a:off x="6172200" y="1651000"/>
            <a:ext cx="2540000" cy="3302000"/>
          </a:xfrm>
          <a:prstGeom prst="roundRect">
            <a:avLst>
              <a:gd name="adj" fmla="val 5000"/>
            </a:avLst>
          </a:prstGeom>
          <a:solidFill>
            <a:srgbClr val="FFFFFF">
              <a:alpha val="95000"/>
            </a:srgbClr>
          </a:solidFill>
          <a:ln w="12700" cap="flat" cmpd="sng">
            <a:solidFill>
              <a:srgbClr val="2196F3">
                <a:alpha val="100000"/>
              </a:srgbClr>
            </a:solidFill>
            <a:prstDash val="solid"/>
            <a:round/>
          </a:ln>
          <a:effectLst>
            <a:outerShdw blurRad="101600" dist="50800" dir="5400000" algn="tl" rotWithShape="0">
              <a:srgbClr val="0D47A1">
                <a:alpha val="15000"/>
              </a:srgbClr>
            </a:outerShdw>
          </a:effectLst>
        </p:spPr>
        <p:txBody>
          <a:bodyPr vert="horz" wrap="square" lIns="63500" tIns="63500" rIns="63500" bIns="63500" rtlCol="0" anchor="ctr"/>
          <a:lstStyle/>
          <a:p>
            <a:pPr algn="ctr">
              <a:defRPr/>
            </a:pPr>
            <a:endParaRPr/>
          </a:p>
        </p:txBody>
      </p:sp>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37400" y="1905000"/>
            <a:ext cx="609600" cy="609600"/>
          </a:xfrm>
          <a:prstGeom prst="rect">
            <a:avLst/>
          </a:prstGeom>
        </p:spPr>
      </p:pic>
      <p:sp>
        <p:nvSpPr>
          <p:cNvPr id="14" name="AutoShape 14"/>
          <p:cNvSpPr/>
          <p:nvPr/>
        </p:nvSpPr>
        <p:spPr>
          <a:xfrm>
            <a:off x="6299200" y="2667000"/>
            <a:ext cx="2286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800" b="1" i="0" u="none" strike="noStrike">
                <a:solidFill>
                  <a:srgbClr val="0D47A1"/>
                </a:solidFill>
                <a:latin typeface="Noto Sans SC"/>
                <a:ea typeface="Noto Sans SC"/>
                <a:cs typeface="Noto Sans SC"/>
                <a:sym typeface="Noto Sans SC"/>
              </a:rPr>
              <a:t>写作阶段</a:t>
            </a:r>
            <a:endParaRPr lang="en-US" sz="1100"/>
          </a:p>
        </p:txBody>
      </p:sp>
      <p:sp>
        <p:nvSpPr>
          <p:cNvPr id="15" name="AutoShape 15"/>
          <p:cNvSpPr/>
          <p:nvPr/>
        </p:nvSpPr>
        <p:spPr>
          <a:xfrm>
            <a:off x="6299200" y="3111500"/>
            <a:ext cx="2286000" cy="1524000"/>
          </a:xfrm>
          <a:prstGeom prst="rect">
            <a:avLst/>
          </a:prstGeom>
          <a:noFill/>
          <a:ln w="12700" cap="flat" cmpd="sng">
            <a:noFill/>
            <a:prstDash val="solid"/>
            <a:round/>
          </a:ln>
        </p:spPr>
        <p:txBody>
          <a:bodyPr vert="horz" wrap="square" lIns="0" tIns="0" rIns="0" bIns="0" rtlCol="0" anchor="t" anchorCtr="0"/>
          <a:lstStyle/>
          <a:p>
            <a:pPr indent="0" algn="l">
              <a:lnSpc>
                <a:spcPct val="108333"/>
              </a:lnSpc>
              <a:defRPr/>
            </a:pPr>
            <a:r>
              <a:rPr lang="en-US" sz="1300" b="0" i="0" u="none" strike="noStrike" dirty="0" err="1">
                <a:solidFill>
                  <a:srgbClr val="424242"/>
                </a:solidFill>
                <a:latin typeface="Noto Sans SC"/>
                <a:ea typeface="Noto Sans SC"/>
                <a:cs typeface="Noto Sans SC"/>
                <a:sym typeface="Noto Sans SC"/>
              </a:rPr>
              <a:t>思路混乱，逻辑不清，语言表达能力不足，写出来的内容自己都不满意，陷入自我怀疑</a:t>
            </a:r>
            <a:r>
              <a:rPr lang="en-US" sz="1300" b="0" i="0" u="none" strike="noStrike" dirty="0">
                <a:solidFill>
                  <a:srgbClr val="424242"/>
                </a:solidFill>
                <a:latin typeface="Noto Sans SC"/>
                <a:ea typeface="Noto Sans SC"/>
                <a:cs typeface="Noto Sans SC"/>
                <a:sym typeface="Noto Sans SC"/>
              </a:rPr>
              <a:t>。</a:t>
            </a:r>
            <a:endParaRPr lang="en-US" sz="1100" dirty="0"/>
          </a:p>
        </p:txBody>
      </p:sp>
      <p:sp>
        <p:nvSpPr>
          <p:cNvPr id="16" name="AutoShape 16"/>
          <p:cNvSpPr/>
          <p:nvPr/>
        </p:nvSpPr>
        <p:spPr>
          <a:xfrm>
            <a:off x="8890000" y="1651000"/>
            <a:ext cx="2540000" cy="3302000"/>
          </a:xfrm>
          <a:prstGeom prst="roundRect">
            <a:avLst>
              <a:gd name="adj" fmla="val 5000"/>
            </a:avLst>
          </a:prstGeom>
          <a:solidFill>
            <a:srgbClr val="FFFFFF">
              <a:alpha val="95000"/>
            </a:srgbClr>
          </a:solidFill>
          <a:ln w="12700" cap="flat" cmpd="sng">
            <a:solidFill>
              <a:srgbClr val="2196F3">
                <a:alpha val="100000"/>
              </a:srgbClr>
            </a:solidFill>
            <a:prstDash val="solid"/>
            <a:round/>
          </a:ln>
          <a:effectLst>
            <a:outerShdw blurRad="101600" dist="50800" dir="5400000" algn="tl" rotWithShape="0">
              <a:srgbClr val="0D47A1">
                <a:alpha val="15000"/>
              </a:srgbClr>
            </a:outerShdw>
          </a:effectLst>
        </p:spPr>
        <p:txBody>
          <a:bodyPr vert="horz" wrap="square" lIns="63500" tIns="63500" rIns="63500" bIns="63500" rtlCol="0" anchor="ctr"/>
          <a:lstStyle/>
          <a:p>
            <a:pPr algn="ctr">
              <a:defRPr/>
            </a:pPr>
            <a:endParaRPr/>
          </a:p>
        </p:txBody>
      </p:sp>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855200" y="1905000"/>
            <a:ext cx="609600" cy="609600"/>
          </a:xfrm>
          <a:prstGeom prst="rect">
            <a:avLst/>
          </a:prstGeom>
        </p:spPr>
      </p:pic>
      <p:sp>
        <p:nvSpPr>
          <p:cNvPr id="18" name="AutoShape 18"/>
          <p:cNvSpPr/>
          <p:nvPr/>
        </p:nvSpPr>
        <p:spPr>
          <a:xfrm>
            <a:off x="9017000" y="2667000"/>
            <a:ext cx="2286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800" b="1" i="0" u="none" strike="noStrike">
                <a:solidFill>
                  <a:srgbClr val="0D47A1"/>
                </a:solidFill>
                <a:latin typeface="Noto Sans SC"/>
                <a:ea typeface="Noto Sans SC"/>
                <a:cs typeface="Noto Sans SC"/>
                <a:sym typeface="Noto Sans SC"/>
              </a:rPr>
              <a:t>修改阶段</a:t>
            </a:r>
            <a:endParaRPr lang="en-US" sz="1100"/>
          </a:p>
        </p:txBody>
      </p:sp>
      <p:sp>
        <p:nvSpPr>
          <p:cNvPr id="19" name="AutoShape 19"/>
          <p:cNvSpPr/>
          <p:nvPr/>
        </p:nvSpPr>
        <p:spPr>
          <a:xfrm>
            <a:off x="9017000" y="3111500"/>
            <a:ext cx="2286000" cy="1524000"/>
          </a:xfrm>
          <a:prstGeom prst="rect">
            <a:avLst/>
          </a:prstGeom>
          <a:noFill/>
          <a:ln w="12700" cap="flat" cmpd="sng">
            <a:noFill/>
            <a:prstDash val="solid"/>
            <a:round/>
          </a:ln>
        </p:spPr>
        <p:txBody>
          <a:bodyPr vert="horz" wrap="square" lIns="0" tIns="0" rIns="0" bIns="0" rtlCol="0" anchor="t" anchorCtr="0"/>
          <a:lstStyle/>
          <a:p>
            <a:pPr indent="0" algn="l">
              <a:lnSpc>
                <a:spcPct val="108333"/>
              </a:lnSpc>
              <a:defRPr/>
            </a:pPr>
            <a:r>
              <a:rPr lang="en-US" sz="1300" b="0" i="0" u="none" strike="noStrike" dirty="0" err="1">
                <a:solidFill>
                  <a:srgbClr val="424242"/>
                </a:solidFill>
                <a:latin typeface="Noto Sans SC"/>
                <a:ea typeface="Noto Sans SC"/>
                <a:cs typeface="Noto Sans SC"/>
                <a:sym typeface="Noto Sans SC"/>
              </a:rPr>
              <a:t>面对大量的修改意见，不知从何下手，如何平衡不同老师的建议也让我感到困惑</a:t>
            </a:r>
            <a:r>
              <a:rPr lang="en-US" sz="1300" b="0" i="0" u="none" strike="noStrike" dirty="0">
                <a:solidFill>
                  <a:srgbClr val="424242"/>
                </a:solidFill>
                <a:latin typeface="Noto Sans SC"/>
                <a:ea typeface="Noto Sans SC"/>
                <a:cs typeface="Noto Sans SC"/>
                <a:sym typeface="Noto Sans SC"/>
              </a:rPr>
              <a:t>。</a:t>
            </a:r>
            <a:endParaRPr lang="en-US" sz="1100" dirty="0"/>
          </a:p>
        </p:txBody>
      </p:sp>
      <p:sp>
        <p:nvSpPr>
          <p:cNvPr id="20" name="AutoShape 20"/>
          <p:cNvSpPr/>
          <p:nvPr/>
        </p:nvSpPr>
        <p:spPr>
          <a:xfrm>
            <a:off x="762000" y="5588000"/>
            <a:ext cx="10668000" cy="25400"/>
          </a:xfrm>
          <a:prstGeom prst="roundRect">
            <a:avLst>
              <a:gd name="adj" fmla="val 0"/>
            </a:avLst>
          </a:prstGeom>
          <a:solidFill>
            <a:srgbClr val="0D47A1">
              <a:alpha val="20000"/>
            </a:srgbClr>
          </a:solidFill>
          <a:ln w="25400" cap="flat" cmpd="sng">
            <a:noFill/>
            <a:prstDash val="solid"/>
            <a:round/>
          </a:ln>
        </p:spPr>
        <p:txBody>
          <a:bodyPr vert="horz" wrap="square" lIns="63500" tIns="63500" rIns="63500" bIns="63500" rtlCol="0" anchor="ctr"/>
          <a:lstStyle/>
          <a:p>
            <a:pPr algn="ctr">
              <a:defRPr/>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0"/>
            <a:ext cx="12192000" cy="6858000"/>
          </a:xfrm>
          <a:prstGeom prst="rect">
            <a:avLst/>
          </a:prstGeom>
          <a:noFill/>
          <a:ln w="25400" cap="flat" cmpd="sng">
            <a:noFill/>
            <a:prstDash val="solid"/>
            <a:round/>
          </a:ln>
        </p:spPr>
      </p:pic>
      <p:sp>
        <p:nvSpPr>
          <p:cNvPr id="3" name="AutoShape 3"/>
          <p:cNvSpPr/>
          <p:nvPr/>
        </p:nvSpPr>
        <p:spPr>
          <a:xfrm>
            <a:off x="0" y="0"/>
            <a:ext cx="12192000" cy="6858000"/>
          </a:xfrm>
          <a:prstGeom prst="roundRect">
            <a:avLst>
              <a:gd name="adj" fmla="val 0"/>
            </a:avLst>
          </a:prstGeom>
          <a:solidFill>
            <a:srgbClr val="FFFFFF">
              <a:alpha val="85000"/>
            </a:srgbClr>
          </a:solidFill>
          <a:ln w="25400" cap="flat" cmpd="sng">
            <a:noFill/>
            <a:prstDash val="solid"/>
            <a:round/>
          </a:ln>
        </p:spPr>
        <p:txBody>
          <a:bodyPr vert="horz" wrap="square" lIns="63500" tIns="63500" rIns="63500" bIns="63500" rtlCol="0" anchor="ctr"/>
          <a:lstStyle/>
          <a:p>
            <a:pPr algn="ctr">
              <a:defRPr/>
            </a:pPr>
            <a:endParaRPr/>
          </a:p>
        </p:txBody>
      </p:sp>
      <p:sp>
        <p:nvSpPr>
          <p:cNvPr id="4" name="AutoShape 4"/>
          <p:cNvSpPr/>
          <p:nvPr/>
        </p:nvSpPr>
        <p:spPr>
          <a:xfrm>
            <a:off x="762000" y="508000"/>
            <a:ext cx="4914900" cy="508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3200" b="1" i="0" u="none" strike="noStrike">
                <a:solidFill>
                  <a:srgbClr val="0D47A1"/>
                </a:solidFill>
                <a:latin typeface="Noto Sans SC"/>
                <a:ea typeface="Noto Sans SC"/>
                <a:cs typeface="Noto Sans SC"/>
                <a:sym typeface="Noto Sans SC"/>
              </a:rPr>
              <a:t>应对策略与经验总结</a:t>
            </a:r>
            <a:endParaRPr lang="en-US" sz="1100"/>
          </a:p>
        </p:txBody>
      </p:sp>
      <p:sp>
        <p:nvSpPr>
          <p:cNvPr id="5" name="AutoShape 5"/>
          <p:cNvSpPr/>
          <p:nvPr/>
        </p:nvSpPr>
        <p:spPr>
          <a:xfrm>
            <a:off x="762000" y="1079500"/>
            <a:ext cx="762000" cy="50800"/>
          </a:xfrm>
          <a:prstGeom prst="roundRect">
            <a:avLst>
              <a:gd name="adj" fmla="val 0"/>
            </a:avLst>
          </a:prstGeom>
          <a:solidFill>
            <a:srgbClr val="2196F3">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6" name="AutoShape 6"/>
          <p:cNvSpPr/>
          <p:nvPr/>
        </p:nvSpPr>
        <p:spPr>
          <a:xfrm>
            <a:off x="762000" y="1397000"/>
            <a:ext cx="10668000" cy="762000"/>
          </a:xfrm>
          <a:prstGeom prst="roundRect">
            <a:avLst>
              <a:gd name="adj" fmla="val 16666"/>
            </a:avLst>
          </a:prstGeom>
          <a:solidFill>
            <a:srgbClr val="FFFFFF">
              <a:alpha val="90000"/>
            </a:srgbClr>
          </a:solidFill>
          <a:ln w="12700" cap="flat" cmpd="sng">
            <a:solidFill>
              <a:srgbClr val="2196F3">
                <a:alpha val="30000"/>
              </a:srgbClr>
            </a:solidFill>
            <a:prstDash val="solid"/>
            <a:round/>
          </a:ln>
          <a:effectLst>
            <a:outerShdw blurRad="101600" dist="50800" dir="5400000" algn="tl" rotWithShape="0">
              <a:srgbClr val="0D47A1">
                <a:alpha val="10000"/>
              </a:srgbClr>
            </a:outerShdw>
          </a:effectLst>
        </p:spPr>
        <p:txBody>
          <a:bodyPr vert="horz" wrap="square" lIns="63500" tIns="63500" rIns="63500" bIns="63500" rtlCol="0" anchor="ctr"/>
          <a:lstStyle/>
          <a:p>
            <a:pPr algn="ctr">
              <a:defRPr/>
            </a:pPr>
            <a:endParaRPr/>
          </a:p>
        </p:txBody>
      </p:sp>
      <p:pic>
        <p:nvPicPr>
          <p:cNvPr id="7" name="Picture 7"/>
          <p:cNvPicPr>
            <a:picLocks noChangeAspect="1"/>
          </p:cNvPicPr>
          <p:nvPr/>
        </p:nvPicPr>
        <p:blipFill>
          <a:blip r:embed="rId4"/>
          <a:srcRect/>
          <a:stretch>
            <a:fillRect/>
          </a:stretch>
        </p:blipFill>
        <p:spPr>
          <a:xfrm>
            <a:off x="952500" y="1524000"/>
            <a:ext cx="508000" cy="508000"/>
          </a:xfrm>
          <a:prstGeom prst="rect">
            <a:avLst/>
          </a:prstGeom>
          <a:noFill/>
          <a:ln w="25400" cap="flat" cmpd="sng">
            <a:noFill/>
            <a:prstDash val="solid"/>
            <a:round/>
          </a:ln>
        </p:spPr>
      </p:pic>
      <p:sp>
        <p:nvSpPr>
          <p:cNvPr id="8" name="AutoShape 8"/>
          <p:cNvSpPr/>
          <p:nvPr/>
        </p:nvSpPr>
        <p:spPr>
          <a:xfrm>
            <a:off x="1651000" y="1460500"/>
            <a:ext cx="9144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dirty="0" err="1">
                <a:solidFill>
                  <a:srgbClr val="0D47A1"/>
                </a:solidFill>
                <a:latin typeface="Noto Sans SC"/>
                <a:ea typeface="Noto Sans SC"/>
                <a:cs typeface="Noto Sans SC"/>
                <a:sym typeface="Noto Sans SC"/>
              </a:rPr>
              <a:t>多与导师沟通：</a:t>
            </a:r>
            <a:r>
              <a:rPr lang="en-US" sz="1400" b="0" i="0" u="none" strike="noStrike" dirty="0" err="1">
                <a:solidFill>
                  <a:srgbClr val="424242"/>
                </a:solidFill>
                <a:latin typeface="Noto Sans SC"/>
                <a:ea typeface="Noto Sans SC"/>
                <a:cs typeface="Noto Sans SC"/>
                <a:sym typeface="Noto Sans SC"/>
              </a:rPr>
              <a:t>定期向导师汇报进展，及时获取指导，能有效避免走弯路，导师的经验往往能一针见血地指出问题所在</a:t>
            </a:r>
            <a:r>
              <a:rPr lang="en-US" sz="1400" b="0" i="0" u="none" strike="noStrike" dirty="0">
                <a:solidFill>
                  <a:srgbClr val="424242"/>
                </a:solidFill>
                <a:latin typeface="Noto Sans SC"/>
                <a:ea typeface="Noto Sans SC"/>
                <a:cs typeface="Noto Sans SC"/>
                <a:sym typeface="Noto Sans SC"/>
              </a:rPr>
              <a:t>。</a:t>
            </a:r>
            <a:endParaRPr lang="en-US" sz="1100" dirty="0"/>
          </a:p>
        </p:txBody>
      </p:sp>
      <p:sp>
        <p:nvSpPr>
          <p:cNvPr id="9" name="AutoShape 9"/>
          <p:cNvSpPr/>
          <p:nvPr/>
        </p:nvSpPr>
        <p:spPr>
          <a:xfrm>
            <a:off x="762000" y="2286000"/>
            <a:ext cx="10668000" cy="762000"/>
          </a:xfrm>
          <a:prstGeom prst="roundRect">
            <a:avLst>
              <a:gd name="adj" fmla="val 16666"/>
            </a:avLst>
          </a:prstGeom>
          <a:solidFill>
            <a:srgbClr val="FFFFFF">
              <a:alpha val="90000"/>
            </a:srgbClr>
          </a:solidFill>
          <a:ln w="12700" cap="flat" cmpd="sng">
            <a:solidFill>
              <a:srgbClr val="2196F3">
                <a:alpha val="30000"/>
              </a:srgbClr>
            </a:solidFill>
            <a:prstDash val="solid"/>
            <a:round/>
          </a:ln>
          <a:effectLst>
            <a:outerShdw blurRad="101600" dist="50800" dir="5400000" algn="tl" rotWithShape="0">
              <a:srgbClr val="0D47A1">
                <a:alpha val="10000"/>
              </a:srgbClr>
            </a:outerShdw>
          </a:effectLst>
        </p:spPr>
        <p:txBody>
          <a:bodyPr vert="horz" wrap="square" lIns="63500" tIns="63500" rIns="63500" bIns="63500" rtlCol="0" anchor="ctr"/>
          <a:lstStyle/>
          <a:p>
            <a:pPr algn="ctr">
              <a:defRPr/>
            </a:pPr>
            <a:endParaRPr/>
          </a:p>
        </p:txBody>
      </p:sp>
      <p:pic>
        <p:nvPicPr>
          <p:cNvPr id="10" name="Picture 10"/>
          <p:cNvPicPr>
            <a:picLocks noChangeAspect="1"/>
          </p:cNvPicPr>
          <p:nvPr/>
        </p:nvPicPr>
        <p:blipFill>
          <a:blip r:embed="rId5"/>
          <a:srcRect l="16349" r="16366"/>
          <a:stretch>
            <a:fillRect/>
          </a:stretch>
        </p:blipFill>
        <p:spPr>
          <a:xfrm>
            <a:off x="952500" y="2413000"/>
            <a:ext cx="508000" cy="508000"/>
          </a:xfrm>
          <a:prstGeom prst="rect">
            <a:avLst/>
          </a:prstGeom>
          <a:noFill/>
          <a:ln w="25400" cap="flat" cmpd="sng">
            <a:noFill/>
            <a:prstDash val="solid"/>
            <a:round/>
          </a:ln>
        </p:spPr>
      </p:pic>
      <p:sp>
        <p:nvSpPr>
          <p:cNvPr id="11" name="AutoShape 11"/>
          <p:cNvSpPr/>
          <p:nvPr/>
        </p:nvSpPr>
        <p:spPr>
          <a:xfrm>
            <a:off x="1651000" y="2349500"/>
            <a:ext cx="9144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dirty="0" err="1">
                <a:solidFill>
                  <a:srgbClr val="0D47A1"/>
                </a:solidFill>
                <a:latin typeface="Noto Sans SC"/>
                <a:ea typeface="Noto Sans SC"/>
                <a:cs typeface="Noto Sans SC"/>
                <a:sym typeface="Noto Sans SC"/>
              </a:rPr>
              <a:t>广泛阅读文献：</a:t>
            </a:r>
            <a:r>
              <a:rPr lang="en-US" sz="1400" b="0" i="0" u="none" strike="noStrike" dirty="0" err="1">
                <a:solidFill>
                  <a:srgbClr val="424242"/>
                </a:solidFill>
                <a:latin typeface="Noto Sans SC"/>
                <a:ea typeface="Noto Sans SC"/>
                <a:cs typeface="Noto Sans SC"/>
                <a:sym typeface="Noto Sans SC"/>
              </a:rPr>
              <a:t>当遇到瓶颈时，大量阅读相关文献往往能带来新的灵感和解决方案，站在巨人的肩膀上才能看得更远</a:t>
            </a:r>
            <a:r>
              <a:rPr lang="en-US" sz="1400" b="0" i="0" u="none" strike="noStrike" dirty="0">
                <a:solidFill>
                  <a:srgbClr val="424242"/>
                </a:solidFill>
                <a:latin typeface="Noto Sans SC"/>
                <a:ea typeface="Noto Sans SC"/>
                <a:cs typeface="Noto Sans SC"/>
                <a:sym typeface="Noto Sans SC"/>
              </a:rPr>
              <a:t>。</a:t>
            </a:r>
            <a:endParaRPr lang="en-US" sz="1100" dirty="0"/>
          </a:p>
        </p:txBody>
      </p:sp>
      <p:sp>
        <p:nvSpPr>
          <p:cNvPr id="12" name="AutoShape 12"/>
          <p:cNvSpPr/>
          <p:nvPr/>
        </p:nvSpPr>
        <p:spPr>
          <a:xfrm>
            <a:off x="762000" y="3175000"/>
            <a:ext cx="10668000" cy="762000"/>
          </a:xfrm>
          <a:prstGeom prst="roundRect">
            <a:avLst>
              <a:gd name="adj" fmla="val 16666"/>
            </a:avLst>
          </a:prstGeom>
          <a:solidFill>
            <a:srgbClr val="FFFFFF">
              <a:alpha val="90000"/>
            </a:srgbClr>
          </a:solidFill>
          <a:ln w="12700" cap="flat" cmpd="sng">
            <a:solidFill>
              <a:srgbClr val="2196F3">
                <a:alpha val="30000"/>
              </a:srgbClr>
            </a:solidFill>
            <a:prstDash val="solid"/>
            <a:round/>
          </a:ln>
          <a:effectLst>
            <a:outerShdw blurRad="101600" dist="50800" dir="5400000" algn="tl" rotWithShape="0">
              <a:srgbClr val="0D47A1">
                <a:alpha val="10000"/>
              </a:srgbClr>
            </a:outerShdw>
          </a:effectLst>
        </p:spPr>
        <p:txBody>
          <a:bodyPr vert="horz" wrap="square" lIns="63500" tIns="63500" rIns="63500" bIns="63500" rtlCol="0" anchor="ctr"/>
          <a:lstStyle/>
          <a:p>
            <a:pPr algn="ctr">
              <a:defRPr/>
            </a:pPr>
            <a:endParaRPr/>
          </a:p>
        </p:txBody>
      </p:sp>
      <p:pic>
        <p:nvPicPr>
          <p:cNvPr id="13" name="Picture 13"/>
          <p:cNvPicPr>
            <a:picLocks noChangeAspect="1"/>
          </p:cNvPicPr>
          <p:nvPr/>
        </p:nvPicPr>
        <p:blipFill>
          <a:blip r:embed="rId6"/>
          <a:srcRect/>
          <a:stretch>
            <a:fillRect/>
          </a:stretch>
        </p:blipFill>
        <p:spPr>
          <a:xfrm>
            <a:off x="952500" y="3302000"/>
            <a:ext cx="508000" cy="508000"/>
          </a:xfrm>
          <a:prstGeom prst="rect">
            <a:avLst/>
          </a:prstGeom>
          <a:noFill/>
          <a:ln w="25400" cap="flat" cmpd="sng">
            <a:noFill/>
            <a:prstDash val="solid"/>
            <a:round/>
          </a:ln>
        </p:spPr>
      </p:pic>
      <p:sp>
        <p:nvSpPr>
          <p:cNvPr id="14" name="AutoShape 14"/>
          <p:cNvSpPr/>
          <p:nvPr/>
        </p:nvSpPr>
        <p:spPr>
          <a:xfrm>
            <a:off x="1651000" y="3238500"/>
            <a:ext cx="9144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dirty="0" err="1">
                <a:solidFill>
                  <a:srgbClr val="0D47A1"/>
                </a:solidFill>
                <a:latin typeface="Noto Sans SC"/>
                <a:ea typeface="Noto Sans SC"/>
                <a:cs typeface="Noto Sans SC"/>
                <a:sym typeface="Noto Sans SC"/>
              </a:rPr>
              <a:t>保持良好心态：</a:t>
            </a:r>
            <a:r>
              <a:rPr lang="en-US" sz="1400" b="0" i="0" u="none" strike="noStrike" dirty="0" err="1">
                <a:solidFill>
                  <a:srgbClr val="424242"/>
                </a:solidFill>
                <a:latin typeface="Noto Sans SC"/>
                <a:ea typeface="Noto Sans SC"/>
                <a:cs typeface="Noto Sans SC"/>
                <a:sym typeface="Noto Sans SC"/>
              </a:rPr>
              <a:t>科研过程中失败是常态，要学会接受失败，将其视为学习过程的一部分，保持积极乐观的心态至关重要</a:t>
            </a:r>
            <a:r>
              <a:rPr lang="en-US" sz="1400" b="0" i="0" u="none" strike="noStrike" dirty="0">
                <a:solidFill>
                  <a:srgbClr val="424242"/>
                </a:solidFill>
                <a:latin typeface="Noto Sans SC"/>
                <a:ea typeface="Noto Sans SC"/>
                <a:cs typeface="Noto Sans SC"/>
                <a:sym typeface="Noto Sans SC"/>
              </a:rPr>
              <a:t>。</a:t>
            </a:r>
            <a:endParaRPr lang="en-US" sz="1100" dirty="0"/>
          </a:p>
        </p:txBody>
      </p:sp>
      <p:sp>
        <p:nvSpPr>
          <p:cNvPr id="15" name="AutoShape 15"/>
          <p:cNvSpPr/>
          <p:nvPr/>
        </p:nvSpPr>
        <p:spPr>
          <a:xfrm>
            <a:off x="762000" y="4064000"/>
            <a:ext cx="10668000" cy="762000"/>
          </a:xfrm>
          <a:prstGeom prst="roundRect">
            <a:avLst>
              <a:gd name="adj" fmla="val 16666"/>
            </a:avLst>
          </a:prstGeom>
          <a:solidFill>
            <a:srgbClr val="FFFFFF">
              <a:alpha val="90000"/>
            </a:srgbClr>
          </a:solidFill>
          <a:ln w="12700" cap="flat" cmpd="sng">
            <a:solidFill>
              <a:srgbClr val="2196F3">
                <a:alpha val="30000"/>
              </a:srgbClr>
            </a:solidFill>
            <a:prstDash val="solid"/>
            <a:round/>
          </a:ln>
          <a:effectLst>
            <a:outerShdw blurRad="101600" dist="50800" dir="5400000" algn="tl" rotWithShape="0">
              <a:srgbClr val="0D47A1">
                <a:alpha val="10000"/>
              </a:srgbClr>
            </a:outerShdw>
          </a:effectLst>
        </p:spPr>
        <p:txBody>
          <a:bodyPr vert="horz" wrap="square" lIns="63500" tIns="63500" rIns="63500" bIns="63500" rtlCol="0" anchor="ctr"/>
          <a:lstStyle/>
          <a:p>
            <a:pPr algn="ctr">
              <a:defRPr/>
            </a:pPr>
            <a:endParaRPr/>
          </a:p>
        </p:txBody>
      </p:sp>
      <p:pic>
        <p:nvPicPr>
          <p:cNvPr id="16" name="Picture 16"/>
          <p:cNvPicPr>
            <a:picLocks noChangeAspect="1"/>
          </p:cNvPicPr>
          <p:nvPr/>
        </p:nvPicPr>
        <p:blipFill>
          <a:blip r:embed="rId7"/>
          <a:srcRect/>
          <a:stretch>
            <a:fillRect/>
          </a:stretch>
        </p:blipFill>
        <p:spPr>
          <a:xfrm>
            <a:off x="952500" y="4191000"/>
            <a:ext cx="508000" cy="508000"/>
          </a:xfrm>
          <a:prstGeom prst="rect">
            <a:avLst/>
          </a:prstGeom>
          <a:noFill/>
          <a:ln w="25400" cap="flat" cmpd="sng">
            <a:noFill/>
            <a:prstDash val="solid"/>
            <a:round/>
          </a:ln>
        </p:spPr>
      </p:pic>
      <p:sp>
        <p:nvSpPr>
          <p:cNvPr id="17" name="AutoShape 17"/>
          <p:cNvSpPr/>
          <p:nvPr/>
        </p:nvSpPr>
        <p:spPr>
          <a:xfrm>
            <a:off x="1651000" y="4127500"/>
            <a:ext cx="9144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dirty="0" err="1">
                <a:solidFill>
                  <a:srgbClr val="0D47A1"/>
                </a:solidFill>
                <a:latin typeface="Noto Sans SC"/>
                <a:ea typeface="Noto Sans SC"/>
                <a:cs typeface="Noto Sans SC"/>
                <a:sym typeface="Noto Sans SC"/>
              </a:rPr>
              <a:t>合理规划时间：</a:t>
            </a:r>
            <a:r>
              <a:rPr lang="en-US" sz="1400" b="0" i="0" u="none" strike="noStrike" dirty="0" err="1">
                <a:solidFill>
                  <a:srgbClr val="424242"/>
                </a:solidFill>
                <a:latin typeface="Noto Sans SC"/>
                <a:ea typeface="Noto Sans SC"/>
                <a:cs typeface="Noto Sans SC"/>
                <a:sym typeface="Noto Sans SC"/>
              </a:rPr>
              <a:t>制定详细的写作计划，将大任务分解为小目标，严格按照计划执行，可以有效避免拖延，提高效率</a:t>
            </a:r>
            <a:r>
              <a:rPr lang="en-US" sz="1400" b="0" i="0" u="none" strike="noStrike" dirty="0">
                <a:solidFill>
                  <a:srgbClr val="424242"/>
                </a:solidFill>
                <a:latin typeface="Noto Sans SC"/>
                <a:ea typeface="Noto Sans SC"/>
                <a:cs typeface="Noto Sans SC"/>
                <a:sym typeface="Noto Sans SC"/>
              </a:rPr>
              <a:t>。</a:t>
            </a:r>
            <a:endParaRPr lang="en-US" sz="1100" dirty="0"/>
          </a:p>
        </p:txBody>
      </p:sp>
      <p:sp>
        <p:nvSpPr>
          <p:cNvPr id="18" name="AutoShape 18"/>
          <p:cNvSpPr/>
          <p:nvPr/>
        </p:nvSpPr>
        <p:spPr>
          <a:xfrm>
            <a:off x="762000" y="4953000"/>
            <a:ext cx="10668000" cy="762000"/>
          </a:xfrm>
          <a:prstGeom prst="roundRect">
            <a:avLst>
              <a:gd name="adj" fmla="val 16666"/>
            </a:avLst>
          </a:prstGeom>
          <a:solidFill>
            <a:srgbClr val="FFFFFF">
              <a:alpha val="90000"/>
            </a:srgbClr>
          </a:solidFill>
          <a:ln w="12700" cap="flat" cmpd="sng">
            <a:solidFill>
              <a:srgbClr val="2196F3">
                <a:alpha val="30000"/>
              </a:srgbClr>
            </a:solidFill>
            <a:prstDash val="solid"/>
            <a:round/>
          </a:ln>
          <a:effectLst>
            <a:outerShdw blurRad="101600" dist="50800" dir="5400000" algn="tl" rotWithShape="0">
              <a:srgbClr val="0D47A1">
                <a:alpha val="10000"/>
              </a:srgbClr>
            </a:outerShdw>
          </a:effectLst>
        </p:spPr>
        <p:txBody>
          <a:bodyPr vert="horz" wrap="square" lIns="63500" tIns="63500" rIns="63500" bIns="63500" rtlCol="0" anchor="ctr"/>
          <a:lstStyle/>
          <a:p>
            <a:pPr algn="ctr">
              <a:defRPr/>
            </a:pPr>
            <a:endParaRPr/>
          </a:p>
        </p:txBody>
      </p:sp>
      <p:pic>
        <p:nvPicPr>
          <p:cNvPr id="19" name="Picture 19"/>
          <p:cNvPicPr>
            <a:picLocks noChangeAspect="1"/>
          </p:cNvPicPr>
          <p:nvPr/>
        </p:nvPicPr>
        <p:blipFill>
          <a:blip r:embed="rId8"/>
          <a:srcRect/>
          <a:stretch>
            <a:fillRect/>
          </a:stretch>
        </p:blipFill>
        <p:spPr>
          <a:xfrm>
            <a:off x="952500" y="5080000"/>
            <a:ext cx="508000" cy="508000"/>
          </a:xfrm>
          <a:prstGeom prst="rect">
            <a:avLst/>
          </a:prstGeom>
          <a:noFill/>
          <a:ln w="25400" cap="flat" cmpd="sng">
            <a:noFill/>
            <a:prstDash val="solid"/>
            <a:round/>
          </a:ln>
        </p:spPr>
      </p:pic>
      <p:sp>
        <p:nvSpPr>
          <p:cNvPr id="20" name="AutoShape 20"/>
          <p:cNvSpPr/>
          <p:nvPr/>
        </p:nvSpPr>
        <p:spPr>
          <a:xfrm>
            <a:off x="1651000" y="5016500"/>
            <a:ext cx="9144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dirty="0" err="1">
                <a:solidFill>
                  <a:srgbClr val="0D47A1"/>
                </a:solidFill>
                <a:latin typeface="Noto Sans SC"/>
                <a:ea typeface="Noto Sans SC"/>
                <a:cs typeface="Noto Sans SC"/>
                <a:sym typeface="Noto Sans SC"/>
              </a:rPr>
              <a:t>寻求同学帮助：</a:t>
            </a:r>
            <a:r>
              <a:rPr lang="en-US" sz="1400" b="0" i="0" u="none" strike="noStrike" dirty="0" err="1">
                <a:solidFill>
                  <a:srgbClr val="424242"/>
                </a:solidFill>
                <a:latin typeface="Noto Sans SC"/>
                <a:ea typeface="Noto Sans SC"/>
                <a:cs typeface="Noto Sans SC"/>
                <a:sym typeface="Noto Sans SC"/>
              </a:rPr>
              <a:t>与同门师兄师姐和同学多交流，互相学习，互相支持，不仅能解决技术问题，还能缓解心理压力</a:t>
            </a:r>
            <a:r>
              <a:rPr lang="en-US" sz="1400" b="0" i="0" u="none" strike="noStrike" dirty="0">
                <a:solidFill>
                  <a:srgbClr val="424242"/>
                </a:solidFill>
                <a:latin typeface="Noto Sans SC"/>
                <a:ea typeface="Noto Sans SC"/>
                <a:cs typeface="Noto Sans SC"/>
                <a:sym typeface="Noto Sans SC"/>
              </a:rPr>
              <a:t>。</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0"/>
            <a:ext cx="12192000" cy="6858000"/>
          </a:xfrm>
          <a:prstGeom prst="rect">
            <a:avLst/>
          </a:prstGeom>
          <a:noFill/>
          <a:ln w="25400" cap="flat" cmpd="sng">
            <a:noFill/>
            <a:prstDash val="solid"/>
            <a:round/>
          </a:ln>
        </p:spPr>
      </p:pic>
      <p:sp>
        <p:nvSpPr>
          <p:cNvPr id="3" name="AutoShape 3"/>
          <p:cNvSpPr/>
          <p:nvPr/>
        </p:nvSpPr>
        <p:spPr>
          <a:xfrm>
            <a:off x="4699000" y="1524000"/>
            <a:ext cx="2794000" cy="1397000"/>
          </a:xfrm>
          <a:prstGeom prst="rect">
            <a:avLst/>
          </a:prstGeom>
          <a:noFill/>
          <a:ln w="12700" cap="flat" cmpd="sng">
            <a:noFill/>
            <a:prstDash val="solid"/>
            <a:round/>
          </a:ln>
        </p:spPr>
        <p:txBody>
          <a:bodyPr vert="horz" wrap="none" lIns="0" tIns="0" rIns="0" bIns="0" rtlCol="0" anchor="ctr" anchorCtr="0"/>
          <a:lstStyle/>
          <a:p>
            <a:pPr indent="0" algn="ctr">
              <a:lnSpc>
                <a:spcPct val="125000"/>
              </a:lnSpc>
              <a:defRPr/>
            </a:pPr>
            <a:r>
              <a:rPr lang="en-US" sz="9600" b="1" i="0" u="none" strike="noStrike">
                <a:solidFill>
                  <a:srgbClr val="0D47A1"/>
                </a:solidFill>
                <a:latin typeface="Noto Sans SC"/>
                <a:ea typeface="Noto Sans SC"/>
                <a:cs typeface="Noto Sans SC"/>
                <a:sym typeface="Noto Sans SC"/>
              </a:rPr>
              <a:t>04</a:t>
            </a:r>
            <a:endParaRPr lang="en-US" sz="1100"/>
          </a:p>
        </p:txBody>
      </p:sp>
      <p:sp>
        <p:nvSpPr>
          <p:cNvPr id="4" name="AutoShape 4"/>
          <p:cNvSpPr/>
          <p:nvPr/>
        </p:nvSpPr>
        <p:spPr>
          <a:xfrm>
            <a:off x="5715000" y="3048000"/>
            <a:ext cx="762000" cy="50800"/>
          </a:xfrm>
          <a:prstGeom prst="roundRect">
            <a:avLst>
              <a:gd name="adj" fmla="val 0"/>
            </a:avLst>
          </a:prstGeom>
          <a:solidFill>
            <a:srgbClr val="0D47A1">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5" name="AutoShape 5"/>
          <p:cNvSpPr/>
          <p:nvPr/>
        </p:nvSpPr>
        <p:spPr>
          <a:xfrm>
            <a:off x="1016000" y="3302000"/>
            <a:ext cx="10160000" cy="635000"/>
          </a:xfrm>
          <a:prstGeom prst="rect">
            <a:avLst/>
          </a:prstGeom>
          <a:noFill/>
          <a:ln w="12700" cap="flat" cmpd="sng">
            <a:noFill/>
            <a:prstDash val="solid"/>
            <a:round/>
          </a:ln>
        </p:spPr>
        <p:txBody>
          <a:bodyPr vert="horz" wrap="none" lIns="0" tIns="0" rIns="0" bIns="0" rtlCol="0" anchor="ctr" anchorCtr="0"/>
          <a:lstStyle/>
          <a:p>
            <a:pPr indent="0" algn="ctr">
              <a:lnSpc>
                <a:spcPct val="125000"/>
              </a:lnSpc>
              <a:defRPr/>
            </a:pPr>
            <a:r>
              <a:rPr lang="en-US" sz="3200" b="1" i="0" u="none" strike="noStrike">
                <a:solidFill>
                  <a:srgbClr val="0D47A1"/>
                </a:solidFill>
                <a:latin typeface="Noto Sans SC"/>
                <a:ea typeface="Noto Sans SC"/>
                <a:cs typeface="Noto Sans SC"/>
                <a:sym typeface="Noto Sans SC"/>
              </a:rPr>
              <a:t>求职现状与未来规划</a:t>
            </a:r>
            <a:endParaRPr lang="en-US" sz="1100"/>
          </a:p>
        </p:txBody>
      </p:sp>
      <p:sp>
        <p:nvSpPr>
          <p:cNvPr id="6" name="AutoShape 6"/>
          <p:cNvSpPr/>
          <p:nvPr/>
        </p:nvSpPr>
        <p:spPr>
          <a:xfrm>
            <a:off x="1016000" y="3937000"/>
            <a:ext cx="10160000" cy="508000"/>
          </a:xfrm>
          <a:prstGeom prst="rect">
            <a:avLst/>
          </a:prstGeom>
          <a:noFill/>
          <a:ln w="12700" cap="flat" cmpd="sng">
            <a:noFill/>
            <a:prstDash val="solid"/>
            <a:round/>
          </a:ln>
        </p:spPr>
        <p:txBody>
          <a:bodyPr vert="horz" wrap="none" lIns="0" tIns="0" rIns="0" bIns="0" rtlCol="0" anchor="ctr" anchorCtr="0"/>
          <a:lstStyle/>
          <a:p>
            <a:pPr indent="0" algn="ctr">
              <a:lnSpc>
                <a:spcPct val="125000"/>
              </a:lnSpc>
              <a:defRPr/>
            </a:pPr>
            <a:r>
              <a:rPr lang="en-US" sz="2000" b="0" i="0" u="none" strike="noStrike">
                <a:solidFill>
                  <a:srgbClr val="0D47A1">
                    <a:alpha val="80000"/>
                  </a:srgbClr>
                </a:solidFill>
                <a:latin typeface="Noto Sans SC"/>
                <a:ea typeface="Noto Sans SC"/>
                <a:cs typeface="Noto Sans SC"/>
                <a:sym typeface="Noto Sans SC"/>
              </a:rPr>
              <a:t>下一步，我想做什么？</a:t>
            </a:r>
            <a:endParaRPr lang="en-US" sz="1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0"/>
            <a:ext cx="12192000" cy="6858000"/>
          </a:xfrm>
          <a:prstGeom prst="rect">
            <a:avLst/>
          </a:prstGeom>
          <a:noFill/>
          <a:ln w="25400" cap="flat" cmpd="sng">
            <a:noFill/>
            <a:prstDash val="solid"/>
            <a:round/>
          </a:ln>
        </p:spPr>
      </p:pic>
      <p:sp>
        <p:nvSpPr>
          <p:cNvPr id="19" name="AutoShape 3">
            <a:extLst>
              <a:ext uri="{FF2B5EF4-FFF2-40B4-BE49-F238E27FC236}">
                <a16:creationId xmlns:a16="http://schemas.microsoft.com/office/drawing/2014/main" id="{B8ADCD2A-2E37-A8A8-8A95-D618D502122F}"/>
              </a:ext>
            </a:extLst>
          </p:cNvPr>
          <p:cNvSpPr/>
          <p:nvPr/>
        </p:nvSpPr>
        <p:spPr>
          <a:xfrm>
            <a:off x="-58109" y="63500"/>
            <a:ext cx="12250109" cy="6794500"/>
          </a:xfrm>
          <a:prstGeom prst="roundRect">
            <a:avLst>
              <a:gd name="adj" fmla="val 0"/>
            </a:avLst>
          </a:prstGeom>
          <a:solidFill>
            <a:srgbClr val="FFFFFF">
              <a:alpha val="85000"/>
            </a:srgbClr>
          </a:solidFill>
          <a:ln w="25400" cap="flat" cmpd="sng">
            <a:noFill/>
            <a:prstDash val="solid"/>
            <a:round/>
          </a:ln>
        </p:spPr>
        <p:txBody>
          <a:bodyPr vert="horz" wrap="square" lIns="63500" tIns="63500" rIns="63500" bIns="63500" rtlCol="0" anchor="ctr"/>
          <a:lstStyle/>
          <a:p>
            <a:pPr algn="ctr">
              <a:defRPr/>
            </a:pPr>
            <a:endParaRPr/>
          </a:p>
        </p:txBody>
      </p:sp>
      <p:sp>
        <p:nvSpPr>
          <p:cNvPr id="3" name="AutoShape 3"/>
          <p:cNvSpPr/>
          <p:nvPr/>
        </p:nvSpPr>
        <p:spPr>
          <a:xfrm>
            <a:off x="762000" y="508000"/>
            <a:ext cx="4470400" cy="508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3200" b="1" i="0" u="none" strike="noStrike">
                <a:solidFill>
                  <a:srgbClr val="0D47A1"/>
                </a:solidFill>
                <a:latin typeface="Noto Sans SC"/>
                <a:ea typeface="Noto Sans SC"/>
                <a:cs typeface="Noto Sans SC"/>
                <a:sym typeface="Noto Sans SC"/>
              </a:rPr>
              <a:t>求职现状与未来规划</a:t>
            </a:r>
            <a:endParaRPr lang="en-US" sz="1100"/>
          </a:p>
        </p:txBody>
      </p:sp>
      <p:sp>
        <p:nvSpPr>
          <p:cNvPr id="4" name="AutoShape 4"/>
          <p:cNvSpPr/>
          <p:nvPr/>
        </p:nvSpPr>
        <p:spPr>
          <a:xfrm>
            <a:off x="762000" y="1269999"/>
            <a:ext cx="10668000" cy="4012469"/>
          </a:xfrm>
          <a:prstGeom prst="roundRect">
            <a:avLst>
              <a:gd name="adj" fmla="val 9090"/>
            </a:avLst>
          </a:prstGeom>
          <a:solidFill>
            <a:srgbClr val="FFFFFF">
              <a:alpha val="90000"/>
            </a:srgbClr>
          </a:solidFill>
          <a:ln w="12700" cap="flat" cmpd="sng">
            <a:solidFill>
              <a:srgbClr val="2196F3">
                <a:alpha val="100000"/>
              </a:srgbClr>
            </a:solidFill>
            <a:prstDash val="solid"/>
            <a:round/>
          </a:ln>
          <a:effectLst>
            <a:outerShdw blurRad="101600" dist="50800" dir="5400000" algn="tl" rotWithShape="0">
              <a:srgbClr val="0D47A1">
                <a:alpha val="10000"/>
              </a:srgbClr>
            </a:outerShdw>
          </a:effectLst>
        </p:spPr>
        <p:txBody>
          <a:bodyPr vert="horz" wrap="square" lIns="63500" tIns="63500" rIns="63500" bIns="63500" rtlCol="0" anchor="ctr"/>
          <a:lstStyle/>
          <a:p>
            <a:pPr algn="ctr">
              <a:defRPr/>
            </a:pPr>
            <a:endParaRPr/>
          </a:p>
        </p:txBody>
      </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000" y="1663700"/>
            <a:ext cx="609600" cy="609600"/>
          </a:xfrm>
          <a:prstGeom prst="rect">
            <a:avLst/>
          </a:prstGeom>
        </p:spPr>
      </p:pic>
      <p:sp>
        <p:nvSpPr>
          <p:cNvPr id="6" name="AutoShape 6"/>
          <p:cNvSpPr/>
          <p:nvPr/>
        </p:nvSpPr>
        <p:spPr>
          <a:xfrm>
            <a:off x="1778000" y="1460500"/>
            <a:ext cx="8636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dirty="0" err="1">
                <a:solidFill>
                  <a:srgbClr val="0D47A1"/>
                </a:solidFill>
                <a:latin typeface="Noto Sans SC"/>
                <a:ea typeface="Noto Sans SC"/>
                <a:cs typeface="Noto Sans SC"/>
                <a:sym typeface="Noto Sans SC"/>
              </a:rPr>
              <a:t>当前工作状态</a:t>
            </a:r>
            <a:endParaRPr lang="en-US" sz="1100" dirty="0"/>
          </a:p>
        </p:txBody>
      </p:sp>
      <p:sp>
        <p:nvSpPr>
          <p:cNvPr id="7" name="AutoShape 7"/>
          <p:cNvSpPr/>
          <p:nvPr/>
        </p:nvSpPr>
        <p:spPr>
          <a:xfrm>
            <a:off x="1736336" y="2095499"/>
            <a:ext cx="9582927" cy="2390982"/>
          </a:xfrm>
          <a:prstGeom prst="rect">
            <a:avLst/>
          </a:prstGeom>
          <a:noFill/>
          <a:ln w="12700" cap="flat" cmpd="sng">
            <a:noFill/>
            <a:prstDash val="solid"/>
            <a:round/>
          </a:ln>
        </p:spPr>
        <p:txBody>
          <a:bodyPr vert="horz" wrap="square" lIns="0" tIns="0" rIns="0" bIns="0" rtlCol="0" anchor="ctr" anchorCtr="0"/>
          <a:lstStyle/>
          <a:p>
            <a:pPr indent="0" algn="l">
              <a:lnSpc>
                <a:spcPct val="150000"/>
              </a:lnSpc>
              <a:defRPr/>
            </a:pPr>
            <a:r>
              <a:rPr lang="en-US" sz="1500" b="0" i="0" u="none" strike="noStrike" dirty="0" err="1">
                <a:solidFill>
                  <a:srgbClr val="424242"/>
                </a:solidFill>
                <a:latin typeface="Noto Sans SC"/>
                <a:ea typeface="Noto Sans SC"/>
                <a:cs typeface="Noto Sans SC"/>
                <a:sym typeface="Noto Sans SC"/>
              </a:rPr>
              <a:t>目前已</a:t>
            </a:r>
            <a:r>
              <a:rPr lang="zh-CN" altLang="en-US" sz="1500" b="0" i="0" u="none" strike="noStrike" dirty="0">
                <a:solidFill>
                  <a:srgbClr val="424242"/>
                </a:solidFill>
                <a:latin typeface="Noto Sans SC"/>
                <a:ea typeface="Noto Sans SC"/>
                <a:cs typeface="Noto Sans SC"/>
                <a:sym typeface="Noto Sans SC"/>
              </a:rPr>
              <a:t>签</a:t>
            </a:r>
            <a:r>
              <a:rPr lang="zh-CN" altLang="en-US" sz="1500" dirty="0">
                <a:solidFill>
                  <a:srgbClr val="424242"/>
                </a:solidFill>
                <a:latin typeface="Noto Sans SC"/>
                <a:ea typeface="Noto Sans SC"/>
                <a:cs typeface="Noto Sans SC"/>
                <a:sym typeface="Noto Sans SC"/>
              </a:rPr>
              <a:t>一个</a:t>
            </a:r>
            <a:r>
              <a:rPr lang="en-US" sz="1500" b="0" i="0" u="none" strike="noStrike" dirty="0" err="1">
                <a:solidFill>
                  <a:srgbClr val="424242"/>
                </a:solidFill>
                <a:latin typeface="Noto Sans SC"/>
                <a:ea typeface="Noto Sans SC"/>
                <a:cs typeface="Noto Sans SC"/>
                <a:sym typeface="Noto Sans SC"/>
              </a:rPr>
              <a:t>Offer，岗位为</a:t>
            </a:r>
            <a:r>
              <a:rPr lang="zh-CN" altLang="en-US" sz="1500" b="1" dirty="0">
                <a:solidFill>
                  <a:srgbClr val="2196F3"/>
                </a:solidFill>
                <a:latin typeface="Noto Sans SC"/>
                <a:ea typeface="Noto Sans SC"/>
                <a:cs typeface="Noto Sans SC"/>
                <a:sym typeface="Noto Sans SC"/>
              </a:rPr>
              <a:t>电池测试工程师</a:t>
            </a:r>
            <a:r>
              <a:rPr lang="en-US" sz="1500" b="0" i="0" u="none" strike="noStrike" dirty="0">
                <a:solidFill>
                  <a:srgbClr val="424242"/>
                </a:solidFill>
                <a:latin typeface="Noto Sans SC"/>
                <a:ea typeface="Noto Sans SC"/>
                <a:cs typeface="Noto Sans SC"/>
                <a:sym typeface="Noto Sans SC"/>
              </a:rPr>
              <a:t>。</a:t>
            </a:r>
            <a:r>
              <a:rPr lang="zh-CN" altLang="en-US" sz="1500" b="0" i="0" u="none" strike="noStrike" dirty="0">
                <a:solidFill>
                  <a:srgbClr val="424242"/>
                </a:solidFill>
                <a:latin typeface="Noto Sans SC"/>
                <a:ea typeface="Noto Sans SC"/>
                <a:cs typeface="Noto Sans SC"/>
                <a:sym typeface="Noto Sans SC"/>
              </a:rPr>
              <a:t>主要工作动力电池产品测试。</a:t>
            </a:r>
            <a:endParaRPr lang="en-US" altLang="zh-CN" sz="1500" b="0" i="0" u="none" strike="noStrike" dirty="0">
              <a:solidFill>
                <a:srgbClr val="424242"/>
              </a:solidFill>
              <a:latin typeface="Noto Sans SC"/>
              <a:ea typeface="Noto Sans SC"/>
              <a:cs typeface="Noto Sans SC"/>
              <a:sym typeface="Noto Sans SC"/>
            </a:endParaRPr>
          </a:p>
          <a:p>
            <a:pPr indent="0" algn="l">
              <a:lnSpc>
                <a:spcPct val="150000"/>
              </a:lnSpc>
              <a:defRPr/>
            </a:pPr>
            <a:r>
              <a:rPr lang="zh-CN" altLang="en-US" sz="1500" dirty="0">
                <a:solidFill>
                  <a:srgbClr val="424242"/>
                </a:solidFill>
                <a:latin typeface="Noto Sans SC"/>
                <a:ea typeface="Noto Sans SC"/>
                <a:cs typeface="Noto Sans SC"/>
                <a:sym typeface="Noto Sans SC"/>
              </a:rPr>
              <a:t>金九银十，抓住秋招这个时间点，多去网申，参加学校的宣讲会，关注</a:t>
            </a:r>
            <a:r>
              <a:rPr lang="zh-CN" altLang="en-US" sz="1500" dirty="0">
                <a:solidFill>
                  <a:srgbClr val="FF0000"/>
                </a:solidFill>
                <a:latin typeface="Noto Sans SC"/>
                <a:ea typeface="Noto Sans SC"/>
                <a:cs typeface="Noto Sans SC"/>
                <a:sym typeface="Noto Sans SC"/>
              </a:rPr>
              <a:t>中南林业科技大学就业服务微平台公众号，</a:t>
            </a:r>
            <a:r>
              <a:rPr lang="zh-CN" altLang="en-US" sz="1500" dirty="0">
                <a:solidFill>
                  <a:schemeClr val="tx1"/>
                </a:solidFill>
                <a:latin typeface="Noto Sans SC"/>
                <a:ea typeface="Noto Sans SC"/>
                <a:cs typeface="Noto Sans SC"/>
                <a:sym typeface="Noto Sans SC"/>
              </a:rPr>
              <a:t>里面会有宣讲会具体安排，同时也可以关注湖南附件高校的就业公众号，也可以参加。</a:t>
            </a:r>
            <a:endParaRPr lang="en-US" altLang="zh-CN" sz="1500" dirty="0">
              <a:solidFill>
                <a:schemeClr val="tx1"/>
              </a:solidFill>
              <a:latin typeface="Noto Sans SC"/>
              <a:ea typeface="Noto Sans SC"/>
              <a:cs typeface="Noto Sans SC"/>
              <a:sym typeface="Noto Sans SC"/>
            </a:endParaRPr>
          </a:p>
          <a:p>
            <a:pPr indent="0" algn="l">
              <a:lnSpc>
                <a:spcPct val="150000"/>
              </a:lnSpc>
              <a:defRPr/>
            </a:pPr>
            <a:endParaRPr lang="en-US" altLang="zh-CN" sz="1500" b="0" i="0" u="none" strike="noStrike" dirty="0">
              <a:solidFill>
                <a:schemeClr val="tx1"/>
              </a:solidFill>
              <a:latin typeface="Noto Sans SC"/>
              <a:ea typeface="Noto Sans SC"/>
              <a:cs typeface="Noto Sans SC"/>
              <a:sym typeface="Noto Sans SC"/>
            </a:endParaRPr>
          </a:p>
          <a:p>
            <a:pPr>
              <a:lnSpc>
                <a:spcPct val="150000"/>
              </a:lnSpc>
              <a:defRPr/>
            </a:pPr>
            <a:r>
              <a:rPr lang="zh-CN" altLang="en-US" sz="1500" dirty="0">
                <a:solidFill>
                  <a:schemeClr val="tx1"/>
                </a:solidFill>
                <a:latin typeface="Noto Sans SC"/>
                <a:ea typeface="Noto Sans SC"/>
                <a:cs typeface="Noto Sans SC"/>
                <a:sym typeface="Noto Sans SC"/>
              </a:rPr>
              <a:t>需要准备的内容：</a:t>
            </a:r>
            <a:r>
              <a:rPr lang="zh-CN" altLang="en-US" sz="1500" dirty="0">
                <a:solidFill>
                  <a:srgbClr val="FF0000"/>
                </a:solidFill>
                <a:latin typeface="Noto Sans SC"/>
                <a:ea typeface="Noto Sans SC"/>
                <a:cs typeface="Noto Sans SC"/>
                <a:sym typeface="Noto Sans SC"/>
              </a:rPr>
              <a:t>简历（多参加活动，学科竞赛丰富自己的简历内容），四六级很重要（很多企业卡四六级）</a:t>
            </a:r>
            <a:endParaRPr lang="en-US" altLang="zh-CN" sz="1500" dirty="0">
              <a:solidFill>
                <a:srgbClr val="FF0000"/>
              </a:solidFill>
              <a:latin typeface="Noto Sans SC"/>
              <a:ea typeface="Noto Sans SC"/>
              <a:cs typeface="Noto Sans SC"/>
              <a:sym typeface="Noto Sans SC"/>
            </a:endParaRPr>
          </a:p>
          <a:p>
            <a:pPr indent="0" algn="l">
              <a:lnSpc>
                <a:spcPct val="150000"/>
              </a:lnSpc>
              <a:defRPr/>
            </a:pPr>
            <a:r>
              <a:rPr lang="zh-CN" altLang="en-US" sz="1500" dirty="0">
                <a:solidFill>
                  <a:srgbClr val="FF0000"/>
                </a:solidFill>
                <a:latin typeface="Noto Sans SC"/>
                <a:ea typeface="Noto Sans SC"/>
                <a:cs typeface="Noto Sans SC"/>
                <a:sym typeface="Noto Sans SC"/>
              </a:rPr>
              <a:t>提前学习行测知识点，很多企业需要笔试行测内容。</a:t>
            </a:r>
            <a:endParaRPr lang="en-US" altLang="zh-CN" sz="1500" dirty="0">
              <a:solidFill>
                <a:srgbClr val="FF0000"/>
              </a:solidFill>
              <a:latin typeface="Noto Sans SC"/>
              <a:ea typeface="Noto Sans SC"/>
              <a:cs typeface="Noto Sans SC"/>
              <a:sym typeface="Noto Sans SC"/>
            </a:endParaRPr>
          </a:p>
          <a:p>
            <a:pPr indent="0" algn="l">
              <a:lnSpc>
                <a:spcPct val="150000"/>
              </a:lnSpc>
              <a:defRPr/>
            </a:pPr>
            <a:endParaRPr lang="en-US" altLang="zh-CN" sz="1500" b="0" i="0" u="none" strike="noStrike" dirty="0">
              <a:solidFill>
                <a:schemeClr val="tx1"/>
              </a:solidFill>
              <a:latin typeface="Noto Sans SC"/>
              <a:ea typeface="Noto Sans SC"/>
              <a:cs typeface="Noto Sans SC"/>
              <a:sym typeface="Noto Sans SC"/>
            </a:endParaRPr>
          </a:p>
          <a:p>
            <a:pPr indent="0" algn="l">
              <a:lnSpc>
                <a:spcPct val="100000"/>
              </a:lnSpc>
              <a:defRPr/>
            </a:pPr>
            <a:endParaRPr lang="en-US" sz="1100" dirty="0"/>
          </a:p>
        </p:txBody>
      </p:sp>
      <p:sp>
        <p:nvSpPr>
          <p:cNvPr id="17" name="AutoShape 17"/>
          <p:cNvSpPr/>
          <p:nvPr/>
        </p:nvSpPr>
        <p:spPr>
          <a:xfrm>
            <a:off x="762000" y="5715000"/>
            <a:ext cx="10668000" cy="50800"/>
          </a:xfrm>
          <a:prstGeom prst="roundRect">
            <a:avLst>
              <a:gd name="adj" fmla="val 0"/>
            </a:avLst>
          </a:prstGeom>
          <a:gradFill rotWithShape="1">
            <a:gsLst>
              <a:gs pos="0">
                <a:srgbClr val="0D47A1">
                  <a:alpha val="100000"/>
                </a:srgbClr>
              </a:gs>
              <a:gs pos="100000">
                <a:srgbClr val="2196F3">
                  <a:alpha val="100000"/>
                </a:srgbClr>
              </a:gs>
            </a:gsLst>
            <a:lin ang="0"/>
          </a:gradFill>
          <a:ln w="25400" cap="flat" cmpd="sng">
            <a:noFill/>
            <a:prstDash val="solid"/>
            <a:round/>
          </a:ln>
        </p:spPr>
        <p:txBody>
          <a:bodyPr vert="horz" wrap="square" lIns="63500" tIns="63500" rIns="63500" bIns="63500" rtlCol="0" anchor="ctr"/>
          <a:lstStyle/>
          <a:p>
            <a:pPr algn="ctr">
              <a:defRPr/>
            </a:pPr>
            <a:endParaRPr/>
          </a:p>
        </p:txBody>
      </p:sp>
      <p:sp>
        <p:nvSpPr>
          <p:cNvPr id="18" name="AutoShape 18"/>
          <p:cNvSpPr/>
          <p:nvPr/>
        </p:nvSpPr>
        <p:spPr>
          <a:xfrm>
            <a:off x="762000" y="5842000"/>
            <a:ext cx="10668000" cy="381000"/>
          </a:xfrm>
          <a:prstGeom prst="rect">
            <a:avLst/>
          </a:prstGeom>
          <a:noFill/>
          <a:ln w="12700" cap="flat" cmpd="sng">
            <a:noFill/>
            <a:prstDash val="solid"/>
            <a:round/>
          </a:ln>
        </p:spPr>
        <p:txBody>
          <a:bodyPr vert="horz" wrap="square" lIns="0" tIns="0" rIns="0" bIns="0" rtlCol="0" anchor="ctr" anchorCtr="0"/>
          <a:lstStyle/>
          <a:p>
            <a:pPr indent="0" algn="r">
              <a:lnSpc>
                <a:spcPct val="125000"/>
              </a:lnSpc>
              <a:defRPr/>
            </a:pPr>
            <a:r>
              <a:rPr lang="en-US" sz="1200" b="0" i="1" u="none" strike="noStrike" dirty="0">
                <a:solidFill>
                  <a:srgbClr val="757575"/>
                </a:solidFill>
                <a:latin typeface="Noto Sans SC"/>
                <a:ea typeface="Noto Sans SC"/>
                <a:cs typeface="Noto Sans SC"/>
                <a:sym typeface="Noto Sans SC"/>
              </a:rPr>
              <a:t>“</a:t>
            </a:r>
            <a:r>
              <a:rPr lang="en-US" sz="1200" b="0" i="1" u="none" strike="noStrike" dirty="0" err="1">
                <a:solidFill>
                  <a:srgbClr val="757575"/>
                </a:solidFill>
                <a:latin typeface="Noto Sans SC"/>
                <a:ea typeface="Noto Sans SC"/>
                <a:cs typeface="Noto Sans SC"/>
                <a:sym typeface="Noto Sans SC"/>
              </a:rPr>
              <a:t>以终为始，脚踏实地，在实践中实现自我价值</a:t>
            </a:r>
            <a:r>
              <a:rPr lang="en-US" sz="1200" b="0" i="1" u="none" strike="noStrike" dirty="0">
                <a:solidFill>
                  <a:srgbClr val="757575"/>
                </a:solidFill>
                <a:latin typeface="Noto Sans SC"/>
                <a:ea typeface="Noto Sans SC"/>
                <a:cs typeface="Noto Sans SC"/>
                <a:sym typeface="Noto Sans SC"/>
              </a:rPr>
              <a:t>”</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A5AA3-82FC-80D8-F08C-B7D0DEEDB2BC}"/>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16B359D2-41F2-8166-83BD-4C7ED00C237E}"/>
              </a:ext>
            </a:extLst>
          </p:cNvPr>
          <p:cNvPicPr>
            <a:picLocks noChangeAspect="1"/>
          </p:cNvPicPr>
          <p:nvPr/>
        </p:nvPicPr>
        <p:blipFill>
          <a:blip r:embed="rId3"/>
          <a:srcRect/>
          <a:stretch>
            <a:fillRect/>
          </a:stretch>
        </p:blipFill>
        <p:spPr>
          <a:xfrm>
            <a:off x="0" y="0"/>
            <a:ext cx="12192000" cy="6858000"/>
          </a:xfrm>
          <a:prstGeom prst="rect">
            <a:avLst/>
          </a:prstGeom>
          <a:noFill/>
          <a:ln w="25400" cap="flat" cmpd="sng">
            <a:noFill/>
            <a:prstDash val="solid"/>
            <a:round/>
          </a:ln>
        </p:spPr>
      </p:pic>
      <p:sp>
        <p:nvSpPr>
          <p:cNvPr id="19" name="AutoShape 3">
            <a:extLst>
              <a:ext uri="{FF2B5EF4-FFF2-40B4-BE49-F238E27FC236}">
                <a16:creationId xmlns:a16="http://schemas.microsoft.com/office/drawing/2014/main" id="{58B60F27-1E7D-873D-EE3B-5F053C4D5AE2}"/>
              </a:ext>
            </a:extLst>
          </p:cNvPr>
          <p:cNvSpPr/>
          <p:nvPr/>
        </p:nvSpPr>
        <p:spPr>
          <a:xfrm>
            <a:off x="-29055" y="0"/>
            <a:ext cx="12250109" cy="6858000"/>
          </a:xfrm>
          <a:prstGeom prst="roundRect">
            <a:avLst>
              <a:gd name="adj" fmla="val 0"/>
            </a:avLst>
          </a:prstGeom>
          <a:solidFill>
            <a:srgbClr val="FFFFFF">
              <a:alpha val="85000"/>
            </a:srgbClr>
          </a:solidFill>
          <a:ln w="25400" cap="flat" cmpd="sng">
            <a:noFill/>
            <a:prstDash val="solid"/>
            <a:round/>
          </a:ln>
        </p:spPr>
        <p:txBody>
          <a:bodyPr vert="horz" wrap="square" lIns="63500" tIns="63500" rIns="63500" bIns="63500" rtlCol="0" anchor="ctr"/>
          <a:lstStyle/>
          <a:p>
            <a:pPr algn="ctr">
              <a:defRPr/>
            </a:pPr>
            <a:endParaRPr/>
          </a:p>
        </p:txBody>
      </p:sp>
      <p:sp>
        <p:nvSpPr>
          <p:cNvPr id="3" name="AutoShape 3">
            <a:extLst>
              <a:ext uri="{FF2B5EF4-FFF2-40B4-BE49-F238E27FC236}">
                <a16:creationId xmlns:a16="http://schemas.microsoft.com/office/drawing/2014/main" id="{74A18937-1CEB-78DF-2ADD-D055343BA979}"/>
              </a:ext>
            </a:extLst>
          </p:cNvPr>
          <p:cNvSpPr/>
          <p:nvPr/>
        </p:nvSpPr>
        <p:spPr>
          <a:xfrm>
            <a:off x="762000" y="508000"/>
            <a:ext cx="4470400" cy="508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3200" b="1" i="0" u="none" strike="noStrike">
                <a:solidFill>
                  <a:srgbClr val="0D47A1"/>
                </a:solidFill>
                <a:latin typeface="Noto Sans SC"/>
                <a:ea typeface="Noto Sans SC"/>
                <a:cs typeface="Noto Sans SC"/>
                <a:sym typeface="Noto Sans SC"/>
              </a:rPr>
              <a:t>求职现状与未来规划</a:t>
            </a:r>
            <a:endParaRPr lang="en-US" sz="1100"/>
          </a:p>
        </p:txBody>
      </p:sp>
      <p:sp>
        <p:nvSpPr>
          <p:cNvPr id="8" name="AutoShape 8">
            <a:extLst>
              <a:ext uri="{FF2B5EF4-FFF2-40B4-BE49-F238E27FC236}">
                <a16:creationId xmlns:a16="http://schemas.microsoft.com/office/drawing/2014/main" id="{BC7B57B1-7D93-0CB0-E541-635FDAB4BBB4}"/>
              </a:ext>
            </a:extLst>
          </p:cNvPr>
          <p:cNvSpPr/>
          <p:nvPr/>
        </p:nvSpPr>
        <p:spPr>
          <a:xfrm>
            <a:off x="762000" y="1308009"/>
            <a:ext cx="10668000" cy="3691588"/>
          </a:xfrm>
          <a:prstGeom prst="roundRect">
            <a:avLst>
              <a:gd name="adj" fmla="val 5000"/>
            </a:avLst>
          </a:prstGeom>
          <a:solidFill>
            <a:srgbClr val="FFFFFF">
              <a:alpha val="90000"/>
            </a:srgbClr>
          </a:solidFill>
          <a:ln w="12700" cap="flat" cmpd="sng">
            <a:solidFill>
              <a:srgbClr val="2196F3">
                <a:alpha val="100000"/>
              </a:srgbClr>
            </a:solidFill>
            <a:prstDash val="solid"/>
            <a:round/>
          </a:ln>
          <a:effectLst>
            <a:outerShdw blurRad="101600" dist="50800" dir="5400000" algn="tl" rotWithShape="0">
              <a:srgbClr val="0D47A1">
                <a:alpha val="10000"/>
              </a:srgbClr>
            </a:outerShdw>
          </a:effectLst>
        </p:spPr>
        <p:txBody>
          <a:bodyPr vert="horz" wrap="square" lIns="63500" tIns="63500" rIns="63500" bIns="63500" rtlCol="0" anchor="ctr"/>
          <a:lstStyle/>
          <a:p>
            <a:pPr algn="ctr">
              <a:defRPr/>
            </a:pPr>
            <a:endParaRPr/>
          </a:p>
        </p:txBody>
      </p:sp>
      <p:pic>
        <p:nvPicPr>
          <p:cNvPr id="9" name="Picture 9">
            <a:extLst>
              <a:ext uri="{FF2B5EF4-FFF2-40B4-BE49-F238E27FC236}">
                <a16:creationId xmlns:a16="http://schemas.microsoft.com/office/drawing/2014/main" id="{5988E539-7EEA-5F01-9956-76A9820D751B}"/>
              </a:ext>
            </a:extLst>
          </p:cNvPr>
          <p:cNvPicPr>
            <a:picLocks noChangeAspect="1"/>
          </p:cNvPicPr>
          <p:nvPr/>
        </p:nvPicPr>
        <p:blipFill>
          <a:blip r:embed="rId4"/>
          <a:srcRect/>
          <a:stretch>
            <a:fillRect/>
          </a:stretch>
        </p:blipFill>
        <p:spPr>
          <a:xfrm>
            <a:off x="956794" y="1485991"/>
            <a:ext cx="609600" cy="609600"/>
          </a:xfrm>
          <a:prstGeom prst="ellipse">
            <a:avLst/>
          </a:prstGeom>
          <a:noFill/>
          <a:ln w="25400" cap="flat" cmpd="sng">
            <a:noFill/>
            <a:prstDash val="solid"/>
            <a:round/>
          </a:ln>
        </p:spPr>
      </p:pic>
      <p:sp>
        <p:nvSpPr>
          <p:cNvPr id="10" name="AutoShape 10">
            <a:extLst>
              <a:ext uri="{FF2B5EF4-FFF2-40B4-BE49-F238E27FC236}">
                <a16:creationId xmlns:a16="http://schemas.microsoft.com/office/drawing/2014/main" id="{8D92BAE7-96FD-C822-B016-4DBBC0FCA4C8}"/>
              </a:ext>
            </a:extLst>
          </p:cNvPr>
          <p:cNvSpPr/>
          <p:nvPr/>
        </p:nvSpPr>
        <p:spPr>
          <a:xfrm>
            <a:off x="1718794" y="1422491"/>
            <a:ext cx="8636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dirty="0" err="1">
                <a:solidFill>
                  <a:srgbClr val="0D47A1"/>
                </a:solidFill>
                <a:latin typeface="Noto Sans SC"/>
                <a:ea typeface="Noto Sans SC"/>
                <a:cs typeface="Noto Sans SC"/>
                <a:sym typeface="Noto Sans SC"/>
              </a:rPr>
              <a:t>未来职业规划</a:t>
            </a:r>
            <a:endParaRPr lang="en-US" sz="1100" dirty="0"/>
          </a:p>
        </p:txBody>
      </p:sp>
      <p:sp>
        <p:nvSpPr>
          <p:cNvPr id="11" name="AutoShape 11">
            <a:extLst>
              <a:ext uri="{FF2B5EF4-FFF2-40B4-BE49-F238E27FC236}">
                <a16:creationId xmlns:a16="http://schemas.microsoft.com/office/drawing/2014/main" id="{AD6C8363-D6CA-9D59-3E71-CC026D2B9BD3}"/>
              </a:ext>
            </a:extLst>
          </p:cNvPr>
          <p:cNvSpPr/>
          <p:nvPr/>
        </p:nvSpPr>
        <p:spPr>
          <a:xfrm>
            <a:off x="1693394" y="1930490"/>
            <a:ext cx="4216400" cy="2161286"/>
          </a:xfrm>
          <a:prstGeom prst="roundRect">
            <a:avLst>
              <a:gd name="adj" fmla="val 4545"/>
            </a:avLst>
          </a:prstGeom>
          <a:solidFill>
            <a:srgbClr val="E3F2FD">
              <a:alpha val="50000"/>
            </a:srgbClr>
          </a:solidFill>
          <a:ln w="25400" cap="flat" cmpd="sng">
            <a:noFill/>
            <a:prstDash val="solid"/>
            <a:round/>
          </a:ln>
        </p:spPr>
        <p:txBody>
          <a:bodyPr vert="horz" wrap="square" lIns="63500" tIns="63500" rIns="63500" bIns="63500" rtlCol="0" anchor="ctr"/>
          <a:lstStyle/>
          <a:p>
            <a:pPr algn="ctr">
              <a:defRPr/>
            </a:pPr>
            <a:endParaRPr/>
          </a:p>
        </p:txBody>
      </p:sp>
      <p:sp>
        <p:nvSpPr>
          <p:cNvPr id="12" name="AutoShape 12">
            <a:extLst>
              <a:ext uri="{FF2B5EF4-FFF2-40B4-BE49-F238E27FC236}">
                <a16:creationId xmlns:a16="http://schemas.microsoft.com/office/drawing/2014/main" id="{6C70CA1D-71DD-EFF5-CED7-5B15AC97DE07}"/>
              </a:ext>
            </a:extLst>
          </p:cNvPr>
          <p:cNvSpPr/>
          <p:nvPr/>
        </p:nvSpPr>
        <p:spPr>
          <a:xfrm>
            <a:off x="2001849" y="2006691"/>
            <a:ext cx="3937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0D47A1"/>
                </a:solidFill>
                <a:latin typeface="Noto Sans SC"/>
                <a:ea typeface="Noto Sans SC"/>
                <a:cs typeface="Noto Sans SC"/>
                <a:sym typeface="Noto Sans SC"/>
              </a:rPr>
              <a:t>短期目标（1-2年）</a:t>
            </a:r>
            <a:endParaRPr lang="en-US" sz="1100"/>
          </a:p>
        </p:txBody>
      </p:sp>
      <p:sp>
        <p:nvSpPr>
          <p:cNvPr id="13" name="AutoShape 13">
            <a:extLst>
              <a:ext uri="{FF2B5EF4-FFF2-40B4-BE49-F238E27FC236}">
                <a16:creationId xmlns:a16="http://schemas.microsoft.com/office/drawing/2014/main" id="{25F9C8E3-2107-5235-165E-B5A4E8AE9F88}"/>
              </a:ext>
            </a:extLst>
          </p:cNvPr>
          <p:cNvSpPr/>
          <p:nvPr/>
        </p:nvSpPr>
        <p:spPr>
          <a:xfrm>
            <a:off x="2001849" y="2514691"/>
            <a:ext cx="3937000" cy="1329115"/>
          </a:xfrm>
          <a:prstGeom prst="rect">
            <a:avLst/>
          </a:prstGeom>
          <a:noFill/>
          <a:ln w="12700" cap="flat" cmpd="sng">
            <a:noFill/>
            <a:prstDash val="solid"/>
            <a:round/>
          </a:ln>
        </p:spPr>
        <p:txBody>
          <a:bodyPr vert="horz" wrap="square" lIns="0" tIns="0" rIns="0" bIns="0" rtlCol="0" anchor="ctr" anchorCtr="0"/>
          <a:lstStyle/>
          <a:p>
            <a:pPr indent="0" algn="l">
              <a:lnSpc>
                <a:spcPct val="150000"/>
              </a:lnSpc>
              <a:defRPr/>
            </a:pPr>
            <a:r>
              <a:rPr lang="en-US" sz="1600" b="0" i="0" u="none" strike="noStrike" dirty="0">
                <a:solidFill>
                  <a:srgbClr val="424242"/>
                </a:solidFill>
                <a:latin typeface="Noto Sans SC"/>
                <a:ea typeface="Noto Sans SC"/>
                <a:cs typeface="Noto Sans SC"/>
                <a:sym typeface="Noto Sans SC"/>
              </a:rPr>
              <a:t>快速熟悉业务逻辑与工作流程，掌握</a:t>
            </a:r>
            <a:r>
              <a:rPr lang="zh-CN" altLang="en-US" sz="1600" b="0" i="0" u="none" strike="noStrike" dirty="0">
                <a:solidFill>
                  <a:srgbClr val="424242"/>
                </a:solidFill>
                <a:latin typeface="Noto Sans SC"/>
                <a:ea typeface="Noto Sans SC"/>
                <a:cs typeface="Noto Sans SC"/>
                <a:sym typeface="Noto Sans SC"/>
              </a:rPr>
              <a:t>动力电池产品测试</a:t>
            </a:r>
            <a:r>
              <a:rPr lang="en-US" sz="1600" b="0" i="0" u="none" strike="noStrike" dirty="0" err="1">
                <a:solidFill>
                  <a:srgbClr val="424242"/>
                </a:solidFill>
                <a:latin typeface="Noto Sans SC"/>
                <a:ea typeface="Noto Sans SC"/>
                <a:cs typeface="Noto Sans SC"/>
                <a:sym typeface="Noto Sans SC"/>
              </a:rPr>
              <a:t>核心技能，在试用期内产出高质量交付物，获得团队认可</a:t>
            </a:r>
            <a:r>
              <a:rPr lang="en-US" sz="1600" b="0" i="0" u="none" strike="noStrike" dirty="0">
                <a:solidFill>
                  <a:srgbClr val="424242"/>
                </a:solidFill>
                <a:latin typeface="Noto Sans SC"/>
                <a:ea typeface="Noto Sans SC"/>
                <a:cs typeface="Noto Sans SC"/>
                <a:sym typeface="Noto Sans SC"/>
              </a:rPr>
              <a:t>。</a:t>
            </a:r>
            <a:endParaRPr lang="en-US" sz="1600" dirty="0"/>
          </a:p>
        </p:txBody>
      </p:sp>
      <p:sp>
        <p:nvSpPr>
          <p:cNvPr id="14" name="AutoShape 14">
            <a:extLst>
              <a:ext uri="{FF2B5EF4-FFF2-40B4-BE49-F238E27FC236}">
                <a16:creationId xmlns:a16="http://schemas.microsoft.com/office/drawing/2014/main" id="{D28EB203-384A-363B-F7D7-124FEC790AE3}"/>
              </a:ext>
            </a:extLst>
          </p:cNvPr>
          <p:cNvSpPr/>
          <p:nvPr/>
        </p:nvSpPr>
        <p:spPr>
          <a:xfrm>
            <a:off x="6192849" y="1879690"/>
            <a:ext cx="4191000" cy="2159457"/>
          </a:xfrm>
          <a:prstGeom prst="roundRect">
            <a:avLst>
              <a:gd name="adj" fmla="val 4545"/>
            </a:avLst>
          </a:prstGeom>
          <a:solidFill>
            <a:srgbClr val="E3F2FD">
              <a:alpha val="50000"/>
            </a:srgbClr>
          </a:solidFill>
          <a:ln w="25400" cap="flat" cmpd="sng">
            <a:noFill/>
            <a:prstDash val="solid"/>
            <a:round/>
          </a:ln>
        </p:spPr>
        <p:txBody>
          <a:bodyPr vert="horz" wrap="square" lIns="63500" tIns="63500" rIns="63500" bIns="63500" rtlCol="0" anchor="ctr"/>
          <a:lstStyle/>
          <a:p>
            <a:pPr algn="ctr">
              <a:defRPr/>
            </a:pPr>
            <a:endParaRPr/>
          </a:p>
        </p:txBody>
      </p:sp>
      <p:sp>
        <p:nvSpPr>
          <p:cNvPr id="15" name="AutoShape 15">
            <a:extLst>
              <a:ext uri="{FF2B5EF4-FFF2-40B4-BE49-F238E27FC236}">
                <a16:creationId xmlns:a16="http://schemas.microsoft.com/office/drawing/2014/main" id="{2CA4E844-43BB-537C-6F45-71754EFCE6FB}"/>
              </a:ext>
            </a:extLst>
          </p:cNvPr>
          <p:cNvSpPr/>
          <p:nvPr/>
        </p:nvSpPr>
        <p:spPr>
          <a:xfrm>
            <a:off x="6319849" y="2006691"/>
            <a:ext cx="3937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0D47A1"/>
                </a:solidFill>
                <a:latin typeface="Noto Sans SC"/>
                <a:ea typeface="Noto Sans SC"/>
                <a:cs typeface="Noto Sans SC"/>
                <a:sym typeface="Noto Sans SC"/>
              </a:rPr>
              <a:t>长期目标（3-5年）</a:t>
            </a:r>
            <a:endParaRPr lang="en-US" sz="1100"/>
          </a:p>
        </p:txBody>
      </p:sp>
      <p:sp>
        <p:nvSpPr>
          <p:cNvPr id="16" name="AutoShape 16">
            <a:extLst>
              <a:ext uri="{FF2B5EF4-FFF2-40B4-BE49-F238E27FC236}">
                <a16:creationId xmlns:a16="http://schemas.microsoft.com/office/drawing/2014/main" id="{13C9B132-FD30-7E5E-0736-7B09F132C47C}"/>
              </a:ext>
            </a:extLst>
          </p:cNvPr>
          <p:cNvSpPr/>
          <p:nvPr/>
        </p:nvSpPr>
        <p:spPr>
          <a:xfrm>
            <a:off x="6428028" y="2387690"/>
            <a:ext cx="3937000" cy="1600657"/>
          </a:xfrm>
          <a:prstGeom prst="rect">
            <a:avLst/>
          </a:prstGeom>
          <a:noFill/>
          <a:ln w="12700" cap="flat" cmpd="sng">
            <a:noFill/>
            <a:prstDash val="solid"/>
            <a:round/>
          </a:ln>
        </p:spPr>
        <p:txBody>
          <a:bodyPr vert="horz" wrap="square" lIns="0" tIns="0" rIns="0" bIns="0" rtlCol="0" anchor="ctr" anchorCtr="0"/>
          <a:lstStyle/>
          <a:p>
            <a:pPr indent="0" algn="l">
              <a:lnSpc>
                <a:spcPct val="150000"/>
              </a:lnSpc>
              <a:defRPr/>
            </a:pPr>
            <a:r>
              <a:rPr lang="en-US" sz="1600" b="0" i="0" u="none" strike="noStrike" dirty="0">
                <a:solidFill>
                  <a:srgbClr val="424242"/>
                </a:solidFill>
                <a:latin typeface="Noto Sans SC"/>
                <a:ea typeface="Noto Sans SC"/>
                <a:cs typeface="Noto Sans SC"/>
                <a:sym typeface="Noto Sans SC"/>
              </a:rPr>
              <a:t>深耕行业赛道，提升解决复杂商业问题的能力，成长为独当一面的技术/</a:t>
            </a:r>
            <a:r>
              <a:rPr lang="en-US" sz="1600" b="0" i="0" u="none" strike="noStrike" dirty="0" err="1">
                <a:solidFill>
                  <a:srgbClr val="424242"/>
                </a:solidFill>
                <a:latin typeface="Noto Sans SC"/>
                <a:ea typeface="Noto Sans SC"/>
                <a:cs typeface="Noto Sans SC"/>
                <a:sym typeface="Noto Sans SC"/>
              </a:rPr>
              <a:t>业务骨干，逐步向管理岗位或专家角色转型</a:t>
            </a:r>
            <a:r>
              <a:rPr lang="en-US" sz="1600" b="0" i="0" u="none" strike="noStrike" dirty="0">
                <a:solidFill>
                  <a:srgbClr val="424242"/>
                </a:solidFill>
                <a:latin typeface="Noto Sans SC"/>
                <a:ea typeface="Noto Sans SC"/>
                <a:cs typeface="Noto Sans SC"/>
                <a:sym typeface="Noto Sans SC"/>
              </a:rPr>
              <a:t>。</a:t>
            </a:r>
            <a:endParaRPr lang="en-US" sz="1600" dirty="0"/>
          </a:p>
        </p:txBody>
      </p:sp>
      <p:sp>
        <p:nvSpPr>
          <p:cNvPr id="17" name="AutoShape 17">
            <a:extLst>
              <a:ext uri="{FF2B5EF4-FFF2-40B4-BE49-F238E27FC236}">
                <a16:creationId xmlns:a16="http://schemas.microsoft.com/office/drawing/2014/main" id="{50C19B63-7213-9A02-7FB9-D313517409DA}"/>
              </a:ext>
            </a:extLst>
          </p:cNvPr>
          <p:cNvSpPr/>
          <p:nvPr/>
        </p:nvSpPr>
        <p:spPr>
          <a:xfrm>
            <a:off x="762000" y="5715000"/>
            <a:ext cx="10668000" cy="50800"/>
          </a:xfrm>
          <a:prstGeom prst="roundRect">
            <a:avLst>
              <a:gd name="adj" fmla="val 0"/>
            </a:avLst>
          </a:prstGeom>
          <a:gradFill rotWithShape="1">
            <a:gsLst>
              <a:gs pos="0">
                <a:srgbClr val="0D47A1">
                  <a:alpha val="100000"/>
                </a:srgbClr>
              </a:gs>
              <a:gs pos="100000">
                <a:srgbClr val="2196F3">
                  <a:alpha val="100000"/>
                </a:srgbClr>
              </a:gs>
            </a:gsLst>
            <a:lin ang="0"/>
          </a:gradFill>
          <a:ln w="25400" cap="flat" cmpd="sng">
            <a:noFill/>
            <a:prstDash val="solid"/>
            <a:round/>
          </a:ln>
        </p:spPr>
        <p:txBody>
          <a:bodyPr vert="horz" wrap="square" lIns="63500" tIns="63500" rIns="63500" bIns="63500" rtlCol="0" anchor="ctr"/>
          <a:lstStyle/>
          <a:p>
            <a:pPr algn="ctr">
              <a:defRPr/>
            </a:pPr>
            <a:endParaRPr/>
          </a:p>
        </p:txBody>
      </p:sp>
      <p:sp>
        <p:nvSpPr>
          <p:cNvPr id="18" name="AutoShape 18">
            <a:extLst>
              <a:ext uri="{FF2B5EF4-FFF2-40B4-BE49-F238E27FC236}">
                <a16:creationId xmlns:a16="http://schemas.microsoft.com/office/drawing/2014/main" id="{56EC5052-BAA4-1207-90FD-1E241F340604}"/>
              </a:ext>
            </a:extLst>
          </p:cNvPr>
          <p:cNvSpPr/>
          <p:nvPr/>
        </p:nvSpPr>
        <p:spPr>
          <a:xfrm>
            <a:off x="762000" y="5842000"/>
            <a:ext cx="10668000" cy="381000"/>
          </a:xfrm>
          <a:prstGeom prst="rect">
            <a:avLst/>
          </a:prstGeom>
          <a:noFill/>
          <a:ln w="12700" cap="flat" cmpd="sng">
            <a:noFill/>
            <a:prstDash val="solid"/>
            <a:round/>
          </a:ln>
        </p:spPr>
        <p:txBody>
          <a:bodyPr vert="horz" wrap="square" lIns="0" tIns="0" rIns="0" bIns="0" rtlCol="0" anchor="ctr" anchorCtr="0"/>
          <a:lstStyle/>
          <a:p>
            <a:pPr indent="0" algn="r">
              <a:lnSpc>
                <a:spcPct val="125000"/>
              </a:lnSpc>
              <a:defRPr/>
            </a:pPr>
            <a:r>
              <a:rPr lang="en-US" sz="1200" b="0" i="1" u="none" strike="noStrike" dirty="0">
                <a:solidFill>
                  <a:srgbClr val="757575"/>
                </a:solidFill>
                <a:latin typeface="Noto Sans SC"/>
                <a:ea typeface="Noto Sans SC"/>
                <a:cs typeface="Noto Sans SC"/>
                <a:sym typeface="Noto Sans SC"/>
              </a:rPr>
              <a:t>“</a:t>
            </a:r>
            <a:r>
              <a:rPr lang="en-US" sz="1200" b="0" i="1" u="none" strike="noStrike" dirty="0" err="1">
                <a:solidFill>
                  <a:srgbClr val="757575"/>
                </a:solidFill>
                <a:latin typeface="Noto Sans SC"/>
                <a:ea typeface="Noto Sans SC"/>
                <a:cs typeface="Noto Sans SC"/>
                <a:sym typeface="Noto Sans SC"/>
              </a:rPr>
              <a:t>以终为始，脚踏实地，在实践中实现自我价值</a:t>
            </a:r>
            <a:r>
              <a:rPr lang="en-US" sz="1200" b="0" i="1" u="none" strike="noStrike" dirty="0">
                <a:solidFill>
                  <a:srgbClr val="757575"/>
                </a:solidFill>
                <a:latin typeface="Noto Sans SC"/>
                <a:ea typeface="Noto Sans SC"/>
                <a:cs typeface="Noto Sans SC"/>
                <a:sym typeface="Noto Sans SC"/>
              </a:rPr>
              <a:t>”</a:t>
            </a:r>
            <a:endParaRPr lang="en-US" sz="1100" dirty="0"/>
          </a:p>
        </p:txBody>
      </p:sp>
    </p:spTree>
    <p:extLst>
      <p:ext uri="{BB962C8B-B14F-4D97-AF65-F5344CB8AC3E}">
        <p14:creationId xmlns:p14="http://schemas.microsoft.com/office/powerpoint/2010/main" val="156356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0"/>
            <a:ext cx="12192000" cy="6858000"/>
          </a:xfrm>
          <a:prstGeom prst="rect">
            <a:avLst/>
          </a:prstGeom>
          <a:noFill/>
          <a:ln w="25400" cap="flat" cmpd="sng">
            <a:noFill/>
            <a:prstDash val="solid"/>
            <a:round/>
          </a:ln>
        </p:spPr>
      </p:pic>
      <p:sp>
        <p:nvSpPr>
          <p:cNvPr id="12" name="AutoShape 3">
            <a:extLst>
              <a:ext uri="{FF2B5EF4-FFF2-40B4-BE49-F238E27FC236}">
                <a16:creationId xmlns:a16="http://schemas.microsoft.com/office/drawing/2014/main" id="{23D8AEA0-3E20-602D-DC64-C6267B9BC5FF}"/>
              </a:ext>
            </a:extLst>
          </p:cNvPr>
          <p:cNvSpPr/>
          <p:nvPr/>
        </p:nvSpPr>
        <p:spPr>
          <a:xfrm>
            <a:off x="-29055" y="0"/>
            <a:ext cx="12250109" cy="6858000"/>
          </a:xfrm>
          <a:prstGeom prst="roundRect">
            <a:avLst>
              <a:gd name="adj" fmla="val 0"/>
            </a:avLst>
          </a:prstGeom>
          <a:solidFill>
            <a:srgbClr val="FFFFFF">
              <a:alpha val="85000"/>
            </a:srgbClr>
          </a:solidFill>
          <a:ln w="25400" cap="flat" cmpd="sng">
            <a:noFill/>
            <a:prstDash val="solid"/>
            <a:round/>
          </a:ln>
        </p:spPr>
        <p:txBody>
          <a:bodyPr vert="horz" wrap="square" lIns="63500" tIns="63500" rIns="63500" bIns="63500" rtlCol="0" anchor="ctr"/>
          <a:lstStyle/>
          <a:p>
            <a:pPr algn="ctr">
              <a:defRPr/>
            </a:pPr>
            <a:endParaRPr/>
          </a:p>
        </p:txBody>
      </p:sp>
      <p:sp>
        <p:nvSpPr>
          <p:cNvPr id="3" name="AutoShape 3"/>
          <p:cNvSpPr/>
          <p:nvPr/>
        </p:nvSpPr>
        <p:spPr>
          <a:xfrm>
            <a:off x="762000" y="1524000"/>
            <a:ext cx="10668000" cy="4318000"/>
          </a:xfrm>
          <a:prstGeom prst="roundRect">
            <a:avLst>
              <a:gd name="adj" fmla="val 2941"/>
            </a:avLst>
          </a:prstGeom>
          <a:solidFill>
            <a:srgbClr val="FFFFFF">
              <a:alpha val="92000"/>
            </a:srgbClr>
          </a:solidFill>
          <a:ln cap="flat" cmpd="sng">
            <a:solidFill>
              <a:srgbClr val="E6CFCF">
                <a:alpha val="92000"/>
              </a:srgbClr>
            </a:solidFill>
            <a:prstDash val="solid"/>
            <a:round/>
          </a:ln>
          <a:effectLst>
            <a:outerShdw blurRad="254000" dist="127000" dir="5400000" algn="tl" rotWithShape="0">
              <a:srgbClr val="0D47A1">
                <a:alpha val="15000"/>
              </a:srgbClr>
            </a:outerShdw>
          </a:effectLst>
        </p:spPr>
        <p:txBody>
          <a:bodyPr vert="horz" wrap="square" lIns="63500" tIns="63500" rIns="63500" bIns="63500" rtlCol="0" anchor="ctr"/>
          <a:lstStyle/>
          <a:p>
            <a:pPr algn="ctr">
              <a:defRPr/>
            </a:pPr>
            <a:endParaRPr/>
          </a:p>
        </p:txBody>
      </p:sp>
      <p:sp>
        <p:nvSpPr>
          <p:cNvPr id="4" name="AutoShape 4"/>
          <p:cNvSpPr/>
          <p:nvPr/>
        </p:nvSpPr>
        <p:spPr>
          <a:xfrm>
            <a:off x="762000" y="508000"/>
            <a:ext cx="2235200" cy="508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3200" b="1" i="0" u="none" strike="noStrike">
                <a:solidFill>
                  <a:srgbClr val="0D47A1"/>
                </a:solidFill>
                <a:latin typeface="Noto Sans SC"/>
                <a:ea typeface="Noto Sans SC"/>
                <a:cs typeface="Noto Sans SC"/>
                <a:sym typeface="Noto Sans SC"/>
              </a:rPr>
              <a:t>总结与致谢</a:t>
            </a:r>
            <a:endParaRPr lang="en-US" sz="1100"/>
          </a:p>
        </p:txBody>
      </p:sp>
      <p:pic>
        <p:nvPicPr>
          <p:cNvPr id="5" name="Picture 5"/>
          <p:cNvPicPr>
            <a:picLocks noChangeAspect="1"/>
          </p:cNvPicPr>
          <p:nvPr/>
        </p:nvPicPr>
        <p:blipFill>
          <a:blip r:embed="rId4"/>
          <a:srcRect/>
          <a:stretch>
            <a:fillRect/>
          </a:stretch>
        </p:blipFill>
        <p:spPr>
          <a:xfrm>
            <a:off x="1270000" y="1905000"/>
            <a:ext cx="812800" cy="812800"/>
          </a:xfrm>
          <a:prstGeom prst="roundRect">
            <a:avLst>
              <a:gd name="adj" fmla="val 31250"/>
            </a:avLst>
          </a:prstGeom>
          <a:noFill/>
          <a:ln w="25400" cap="flat" cmpd="sng">
            <a:noFill/>
            <a:prstDash val="solid"/>
            <a:round/>
          </a:ln>
        </p:spPr>
      </p:pic>
      <p:sp>
        <p:nvSpPr>
          <p:cNvPr id="6" name="AutoShape 6"/>
          <p:cNvSpPr/>
          <p:nvPr/>
        </p:nvSpPr>
        <p:spPr>
          <a:xfrm>
            <a:off x="2286000" y="1930400"/>
            <a:ext cx="3556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0D47A1"/>
                </a:solidFill>
                <a:latin typeface="Noto Sans SC"/>
                <a:ea typeface="Noto Sans SC"/>
                <a:cs typeface="Noto Sans SC"/>
                <a:sym typeface="Noto Sans SC"/>
              </a:rPr>
              <a:t>生涯总结</a:t>
            </a:r>
            <a:endParaRPr lang="en-US" sz="1100"/>
          </a:p>
        </p:txBody>
      </p:sp>
      <p:sp>
        <p:nvSpPr>
          <p:cNvPr id="7" name="AutoShape 7"/>
          <p:cNvSpPr/>
          <p:nvPr/>
        </p:nvSpPr>
        <p:spPr>
          <a:xfrm>
            <a:off x="1270000" y="2794000"/>
            <a:ext cx="4064000" cy="1524000"/>
          </a:xfrm>
          <a:prstGeom prst="rect">
            <a:avLst/>
          </a:prstGeom>
          <a:noFill/>
          <a:ln w="12700" cap="flat" cmpd="sng">
            <a:noFill/>
            <a:prstDash val="solid"/>
            <a:round/>
          </a:ln>
        </p:spPr>
        <p:txBody>
          <a:bodyPr vert="horz" wrap="square" lIns="0" tIns="0" rIns="0" bIns="0" rtlCol="0" anchor="t" anchorCtr="0"/>
          <a:lstStyle/>
          <a:p>
            <a:pPr indent="0" algn="l">
              <a:lnSpc>
                <a:spcPct val="150000"/>
              </a:lnSpc>
              <a:defRPr/>
            </a:pPr>
            <a:r>
              <a:rPr lang="en-US" sz="1400" b="0" i="0" u="none" strike="noStrike" dirty="0">
                <a:solidFill>
                  <a:srgbClr val="374151"/>
                </a:solidFill>
                <a:latin typeface="Noto Sans SC"/>
                <a:ea typeface="Noto Sans SC"/>
                <a:cs typeface="Noto Sans SC"/>
                <a:sym typeface="Noto Sans SC"/>
              </a:rPr>
              <a:t>回顾整个硕士生涯，虽然充满了挑战和艰辛，但也收获了知识、能力和成长。这段经历将是我人生中宝贵的财富，激励我在未来的道路上不断前行。</a:t>
            </a:r>
            <a:r>
              <a:rPr lang="zh-CN" altLang="en-US" sz="1400" b="0" i="0" u="none" strike="noStrike" dirty="0">
                <a:solidFill>
                  <a:srgbClr val="374151"/>
                </a:solidFill>
                <a:latin typeface="Noto Sans SC"/>
                <a:ea typeface="Noto Sans SC"/>
                <a:cs typeface="Noto Sans SC"/>
                <a:sym typeface="Noto Sans SC"/>
              </a:rPr>
              <a:t>总之希望各位学弟学妹，</a:t>
            </a:r>
            <a:r>
              <a:rPr lang="zh-CN" altLang="en-US" sz="1400" b="0" i="0" u="none" strike="noStrike" dirty="0">
                <a:solidFill>
                  <a:srgbClr val="FF0000"/>
                </a:solidFill>
                <a:latin typeface="Noto Sans SC"/>
                <a:ea typeface="Noto Sans SC"/>
                <a:cs typeface="Noto Sans SC"/>
                <a:sym typeface="Noto Sans SC"/>
              </a:rPr>
              <a:t>做好自己的规划</a:t>
            </a:r>
            <a:r>
              <a:rPr lang="zh-CN" altLang="en-US" sz="1400" b="0" i="0" u="none" strike="noStrike" dirty="0">
                <a:solidFill>
                  <a:srgbClr val="374151"/>
                </a:solidFill>
                <a:latin typeface="Noto Sans SC"/>
                <a:ea typeface="Noto Sans SC"/>
                <a:cs typeface="Noto Sans SC"/>
                <a:sym typeface="Noto Sans SC"/>
              </a:rPr>
              <a:t>，三年很快，时间不等人。</a:t>
            </a:r>
            <a:endParaRPr lang="en-US" sz="1100" dirty="0"/>
          </a:p>
        </p:txBody>
      </p:sp>
      <p:cxnSp>
        <p:nvCxnSpPr>
          <p:cNvPr id="8" name="Connector 8"/>
          <p:cNvCxnSpPr/>
          <p:nvPr/>
        </p:nvCxnSpPr>
        <p:spPr>
          <a:xfrm rot="5385676">
            <a:off x="4572000" y="3422663"/>
            <a:ext cx="3048000" cy="12700"/>
          </a:xfrm>
          <a:prstGeom prst="line">
            <a:avLst/>
          </a:prstGeom>
          <a:solidFill>
            <a:srgbClr val="DEE0E3">
              <a:alpha val="100000"/>
            </a:srgbClr>
          </a:solidFill>
          <a:ln w="12700" cap="flat" cmpd="sng">
            <a:solidFill>
              <a:srgbClr val="0D47A1">
                <a:alpha val="20000"/>
              </a:srgbClr>
            </a:solidFill>
            <a:prstDash val="solid"/>
            <a:round/>
            <a:headEnd type="none" w="med" len="med"/>
            <a:tailEnd type="none" w="med" len="med"/>
          </a:ln>
        </p:spPr>
      </p:cxnSp>
      <p:pic>
        <p:nvPicPr>
          <p:cNvPr id="9" name="Picture 9"/>
          <p:cNvPicPr>
            <a:picLocks noChangeAspect="1"/>
          </p:cNvPicPr>
          <p:nvPr/>
        </p:nvPicPr>
        <p:blipFill>
          <a:blip r:embed="rId5"/>
          <a:srcRect/>
          <a:stretch>
            <a:fillRect/>
          </a:stretch>
        </p:blipFill>
        <p:spPr>
          <a:xfrm>
            <a:off x="6604000" y="1905000"/>
            <a:ext cx="812800" cy="812800"/>
          </a:xfrm>
          <a:prstGeom prst="ellipse">
            <a:avLst/>
          </a:prstGeom>
          <a:noFill/>
          <a:ln w="25400" cap="flat" cmpd="sng">
            <a:noFill/>
            <a:prstDash val="solid"/>
            <a:round/>
          </a:ln>
        </p:spPr>
      </p:pic>
      <p:sp>
        <p:nvSpPr>
          <p:cNvPr id="10" name="AutoShape 10"/>
          <p:cNvSpPr/>
          <p:nvPr/>
        </p:nvSpPr>
        <p:spPr>
          <a:xfrm>
            <a:off x="7620000" y="1930400"/>
            <a:ext cx="3556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0D47A1"/>
                </a:solidFill>
                <a:latin typeface="Noto Sans SC"/>
                <a:ea typeface="Noto Sans SC"/>
                <a:cs typeface="Noto Sans SC"/>
                <a:sym typeface="Noto Sans SC"/>
              </a:rPr>
              <a:t>诚挚致谢</a:t>
            </a:r>
            <a:endParaRPr lang="en-US" sz="1100"/>
          </a:p>
        </p:txBody>
      </p:sp>
      <p:sp>
        <p:nvSpPr>
          <p:cNvPr id="11" name="AutoShape 11"/>
          <p:cNvSpPr/>
          <p:nvPr/>
        </p:nvSpPr>
        <p:spPr>
          <a:xfrm>
            <a:off x="6604000" y="2794000"/>
            <a:ext cx="4064000" cy="1905000"/>
          </a:xfrm>
          <a:prstGeom prst="rect">
            <a:avLst/>
          </a:prstGeom>
          <a:noFill/>
          <a:ln w="12700" cap="flat" cmpd="sng">
            <a:noFill/>
            <a:prstDash val="solid"/>
            <a:round/>
          </a:ln>
        </p:spPr>
        <p:txBody>
          <a:bodyPr vert="horz" wrap="square" lIns="0" tIns="0" rIns="0" bIns="0" rtlCol="0" anchor="t" anchorCtr="0"/>
          <a:lstStyle/>
          <a:p>
            <a:pPr indent="0" algn="l">
              <a:lnSpc>
                <a:spcPct val="150000"/>
              </a:lnSpc>
              <a:defRPr/>
            </a:pPr>
            <a:r>
              <a:rPr lang="en-US" sz="1400" b="0" i="0" u="none" strike="noStrike" dirty="0">
                <a:solidFill>
                  <a:srgbClr val="374151"/>
                </a:solidFill>
                <a:latin typeface="Noto Sans SC"/>
                <a:ea typeface="Noto Sans SC"/>
                <a:cs typeface="Noto Sans SC"/>
                <a:sym typeface="Noto Sans SC"/>
              </a:rPr>
              <a:t>衷心感谢我的导师</a:t>
            </a:r>
            <a:r>
              <a:rPr lang="zh-CN" altLang="en-US" b="1" dirty="0">
                <a:solidFill>
                  <a:srgbClr val="0D47A1"/>
                </a:solidFill>
                <a:latin typeface="Noto Sans SC"/>
                <a:ea typeface="Noto Sans SC"/>
                <a:cs typeface="Noto Sans SC"/>
                <a:sym typeface="Noto Sans SC"/>
              </a:rPr>
              <a:t>刘拥民</a:t>
            </a:r>
            <a:r>
              <a:rPr lang="en-US" sz="1400" b="0" i="0" u="none" strike="noStrike" dirty="0">
                <a:solidFill>
                  <a:srgbClr val="374151"/>
                </a:solidFill>
                <a:latin typeface="Noto Sans SC"/>
                <a:ea typeface="Noto Sans SC"/>
                <a:cs typeface="Noto Sans SC"/>
                <a:sym typeface="Noto Sans SC"/>
              </a:rPr>
              <a:t>教授的悉心指导和无私帮助；感谢同门师兄师姐和同学们在学习和生活上的支持与陪伴；感谢家人一直以来的理解和鼓励；最后，也感谢各位师弟师妹的聆听。</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0"/>
            <a:ext cx="12192000" cy="6858000"/>
          </a:xfrm>
          <a:prstGeom prst="rect">
            <a:avLst/>
          </a:prstGeom>
          <a:noFill/>
          <a:ln w="25400" cap="flat" cmpd="sng">
            <a:noFill/>
            <a:prstDash val="solid"/>
            <a:round/>
          </a:ln>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89600" y="1651000"/>
            <a:ext cx="812800" cy="812800"/>
          </a:xfrm>
          <a:prstGeom prst="rect">
            <a:avLst/>
          </a:prstGeom>
        </p:spPr>
      </p:pic>
      <p:sp>
        <p:nvSpPr>
          <p:cNvPr id="4" name="AutoShape 4"/>
          <p:cNvSpPr/>
          <p:nvPr/>
        </p:nvSpPr>
        <p:spPr>
          <a:xfrm>
            <a:off x="4419600" y="2590800"/>
            <a:ext cx="3352800" cy="1143000"/>
          </a:xfrm>
          <a:prstGeom prst="rect">
            <a:avLst/>
          </a:prstGeom>
          <a:noFill/>
          <a:ln w="12700" cap="flat" cmpd="sng">
            <a:noFill/>
            <a:prstDash val="solid"/>
            <a:round/>
          </a:ln>
        </p:spPr>
        <p:txBody>
          <a:bodyPr vert="horz" wrap="none" lIns="0" tIns="0" rIns="0" bIns="0" rtlCol="0" anchor="ctr" anchorCtr="0"/>
          <a:lstStyle/>
          <a:p>
            <a:pPr indent="0" algn="ctr">
              <a:lnSpc>
                <a:spcPct val="125000"/>
              </a:lnSpc>
              <a:defRPr/>
            </a:pPr>
            <a:r>
              <a:rPr lang="en-US" sz="8000" b="1" i="0" u="none" strike="noStrike">
                <a:solidFill>
                  <a:srgbClr val="0D47A1"/>
                </a:solidFill>
                <a:latin typeface="Noto Sans SC"/>
                <a:ea typeface="Noto Sans SC"/>
                <a:cs typeface="Noto Sans SC"/>
                <a:sym typeface="Noto Sans SC"/>
              </a:rPr>
              <a:t>Q&amp;A</a:t>
            </a:r>
            <a:endParaRPr lang="en-US" sz="1100"/>
          </a:p>
        </p:txBody>
      </p:sp>
      <p:sp>
        <p:nvSpPr>
          <p:cNvPr id="5" name="AutoShape 5"/>
          <p:cNvSpPr/>
          <p:nvPr/>
        </p:nvSpPr>
        <p:spPr>
          <a:xfrm>
            <a:off x="5715000" y="3937000"/>
            <a:ext cx="762000" cy="50800"/>
          </a:xfrm>
          <a:prstGeom prst="roundRect">
            <a:avLst>
              <a:gd name="adj" fmla="val 0"/>
            </a:avLst>
          </a:prstGeom>
          <a:solidFill>
            <a:srgbClr val="0D47A1">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6" name="AutoShape 6"/>
          <p:cNvSpPr/>
          <p:nvPr/>
        </p:nvSpPr>
        <p:spPr>
          <a:xfrm>
            <a:off x="4749800" y="4191000"/>
            <a:ext cx="2692400" cy="508000"/>
          </a:xfrm>
          <a:prstGeom prst="rect">
            <a:avLst/>
          </a:prstGeom>
          <a:noFill/>
          <a:ln w="12700" cap="flat" cmpd="sng">
            <a:noFill/>
            <a:prstDash val="solid"/>
            <a:round/>
          </a:ln>
        </p:spPr>
        <p:txBody>
          <a:bodyPr vert="horz" wrap="none" lIns="0" tIns="0" rIns="0" bIns="0" rtlCol="0" anchor="t" anchorCtr="0"/>
          <a:lstStyle/>
          <a:p>
            <a:pPr indent="0" algn="ctr">
              <a:lnSpc>
                <a:spcPct val="125000"/>
              </a:lnSpc>
              <a:defRPr/>
            </a:pPr>
            <a:r>
              <a:rPr lang="en-US" sz="2400" b="0" i="0" u="none" strike="noStrike" spc="200">
                <a:solidFill>
                  <a:srgbClr val="0D47A1"/>
                </a:solidFill>
                <a:latin typeface="Noto Sans SC"/>
                <a:ea typeface="Noto Sans SC"/>
                <a:cs typeface="Noto Sans SC"/>
                <a:sym typeface="Noto Sans SC"/>
              </a:rPr>
              <a:t>感谢聆听，欢迎提问</a:t>
            </a:r>
            <a:endParaRPr lang="en-US" sz="1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0"/>
            <a:ext cx="12192000" cy="6858000"/>
          </a:xfrm>
          <a:prstGeom prst="rect">
            <a:avLst/>
          </a:prstGeom>
          <a:noFill/>
          <a:ln w="25400" cap="flat" cmpd="sng">
            <a:noFill/>
            <a:prstDash val="solid"/>
            <a:round/>
          </a:ln>
        </p:spPr>
      </p:pic>
      <p:sp>
        <p:nvSpPr>
          <p:cNvPr id="3" name="AutoShape 3"/>
          <p:cNvSpPr/>
          <p:nvPr/>
        </p:nvSpPr>
        <p:spPr>
          <a:xfrm>
            <a:off x="762000" y="508000"/>
            <a:ext cx="894080" cy="508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3200" b="1" i="0" u="none" strike="noStrike">
                <a:solidFill>
                  <a:srgbClr val="0D47A1"/>
                </a:solidFill>
                <a:latin typeface="Noto Sans SC"/>
                <a:ea typeface="Noto Sans SC"/>
                <a:cs typeface="Noto Sans SC"/>
                <a:sym typeface="Noto Sans SC"/>
              </a:rPr>
              <a:t>目录</a:t>
            </a:r>
            <a:endParaRPr lang="en-US" sz="1100"/>
          </a:p>
        </p:txBody>
      </p:sp>
      <p:sp>
        <p:nvSpPr>
          <p:cNvPr id="4" name="AutoShape 4"/>
          <p:cNvSpPr/>
          <p:nvPr/>
        </p:nvSpPr>
        <p:spPr>
          <a:xfrm>
            <a:off x="2032000" y="1397000"/>
            <a:ext cx="6350000" cy="711200"/>
          </a:xfrm>
          <a:prstGeom prst="roundRect">
            <a:avLst>
              <a:gd name="adj" fmla="val 17857"/>
            </a:avLst>
          </a:prstGeom>
          <a:solidFill>
            <a:srgbClr val="FFFFFF">
              <a:alpha val="90000"/>
            </a:srgbClr>
          </a:solidFill>
          <a:ln w="25400" cap="flat" cmpd="sng">
            <a:noFill/>
            <a:prstDash val="solid"/>
            <a:round/>
          </a:ln>
          <a:effectLst>
            <a:outerShdw blurRad="101600" dist="50800" dir="5400000" algn="tl" rotWithShape="0">
              <a:srgbClr val="0D47A1">
                <a:alpha val="15000"/>
              </a:srgbClr>
            </a:outerShdw>
          </a:effectLst>
        </p:spPr>
        <p:txBody>
          <a:bodyPr vert="horz" wrap="square" lIns="63500" tIns="63500" rIns="63500" bIns="63500" rtlCol="0" anchor="ctr"/>
          <a:lstStyle/>
          <a:p>
            <a:pPr algn="ctr">
              <a:defRPr/>
            </a:pPr>
            <a:endParaRPr/>
          </a:p>
        </p:txBody>
      </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86000" y="1574800"/>
            <a:ext cx="355600" cy="355600"/>
          </a:xfrm>
          <a:prstGeom prst="rect">
            <a:avLst/>
          </a:prstGeom>
        </p:spPr>
      </p:pic>
      <p:sp>
        <p:nvSpPr>
          <p:cNvPr id="6" name="AutoShape 6"/>
          <p:cNvSpPr/>
          <p:nvPr/>
        </p:nvSpPr>
        <p:spPr>
          <a:xfrm>
            <a:off x="2794000" y="1562100"/>
            <a:ext cx="5334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D47A1"/>
                </a:solidFill>
                <a:latin typeface="Noto Sans SC"/>
                <a:ea typeface="Noto Sans SC"/>
                <a:cs typeface="Noto Sans SC"/>
                <a:sym typeface="Noto Sans SC"/>
              </a:rPr>
              <a:t>01. 论文核心工作与工具</a:t>
            </a:r>
            <a:endParaRPr lang="en-US" sz="1100"/>
          </a:p>
        </p:txBody>
      </p:sp>
      <p:sp>
        <p:nvSpPr>
          <p:cNvPr id="7" name="AutoShape 7"/>
          <p:cNvSpPr/>
          <p:nvPr/>
        </p:nvSpPr>
        <p:spPr>
          <a:xfrm>
            <a:off x="2032000" y="2286000"/>
            <a:ext cx="6350000" cy="711200"/>
          </a:xfrm>
          <a:prstGeom prst="roundRect">
            <a:avLst>
              <a:gd name="adj" fmla="val 17857"/>
            </a:avLst>
          </a:prstGeom>
          <a:solidFill>
            <a:srgbClr val="FFFFFF">
              <a:alpha val="90000"/>
            </a:srgbClr>
          </a:solidFill>
          <a:ln w="25400" cap="flat" cmpd="sng">
            <a:noFill/>
            <a:prstDash val="solid"/>
            <a:round/>
          </a:ln>
          <a:effectLst>
            <a:outerShdw blurRad="101600" dist="50800" dir="5400000" algn="tl" rotWithShape="0">
              <a:srgbClr val="0D47A1">
                <a:alpha val="15000"/>
              </a:srgbClr>
            </a:outerShdw>
          </a:effectLst>
        </p:spPr>
        <p:txBody>
          <a:bodyPr vert="horz" wrap="square" lIns="63500" tIns="63500" rIns="63500" bIns="63500" rtlCol="0" anchor="ctr"/>
          <a:lstStyle/>
          <a:p>
            <a:pPr algn="ctr">
              <a:defRPr/>
            </a:pPr>
            <a:endParaRPr/>
          </a:p>
        </p:txBody>
      </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86000" y="2463800"/>
            <a:ext cx="355600" cy="355600"/>
          </a:xfrm>
          <a:prstGeom prst="rect">
            <a:avLst/>
          </a:prstGeom>
        </p:spPr>
      </p:pic>
      <p:sp>
        <p:nvSpPr>
          <p:cNvPr id="9" name="AutoShape 9"/>
          <p:cNvSpPr/>
          <p:nvPr/>
        </p:nvSpPr>
        <p:spPr>
          <a:xfrm>
            <a:off x="2794000" y="2451100"/>
            <a:ext cx="5334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D47A1"/>
                </a:solidFill>
                <a:latin typeface="Noto Sans SC"/>
                <a:ea typeface="Noto Sans SC"/>
                <a:cs typeface="Noto Sans SC"/>
                <a:sym typeface="Noto Sans SC"/>
              </a:rPr>
              <a:t>02. 预答辩修改意见与反思</a:t>
            </a:r>
            <a:endParaRPr lang="en-US" sz="1100"/>
          </a:p>
        </p:txBody>
      </p:sp>
      <p:sp>
        <p:nvSpPr>
          <p:cNvPr id="10" name="AutoShape 10"/>
          <p:cNvSpPr/>
          <p:nvPr/>
        </p:nvSpPr>
        <p:spPr>
          <a:xfrm>
            <a:off x="2032000" y="3175000"/>
            <a:ext cx="6350000" cy="711200"/>
          </a:xfrm>
          <a:prstGeom prst="roundRect">
            <a:avLst>
              <a:gd name="adj" fmla="val 17857"/>
            </a:avLst>
          </a:prstGeom>
          <a:solidFill>
            <a:srgbClr val="FFFFFF">
              <a:alpha val="90000"/>
            </a:srgbClr>
          </a:solidFill>
          <a:ln w="25400" cap="flat" cmpd="sng">
            <a:noFill/>
            <a:prstDash val="solid"/>
            <a:round/>
          </a:ln>
          <a:effectLst>
            <a:outerShdw blurRad="101600" dist="50800" dir="5400000" algn="tl" rotWithShape="0">
              <a:srgbClr val="0D47A1">
                <a:alpha val="15000"/>
              </a:srgbClr>
            </a:outerShdw>
          </a:effectLst>
        </p:spPr>
        <p:txBody>
          <a:bodyPr vert="horz" wrap="square" lIns="63500" tIns="63500" rIns="63500" bIns="63500" rtlCol="0" anchor="ctr"/>
          <a:lstStyle/>
          <a:p>
            <a:pPr algn="ctr">
              <a:defRPr/>
            </a:pPr>
            <a:endParaRPr/>
          </a:p>
        </p:txBody>
      </p:sp>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286000" y="3352800"/>
            <a:ext cx="355600" cy="355600"/>
          </a:xfrm>
          <a:prstGeom prst="rect">
            <a:avLst/>
          </a:prstGeom>
        </p:spPr>
      </p:pic>
      <p:sp>
        <p:nvSpPr>
          <p:cNvPr id="12" name="AutoShape 12"/>
          <p:cNvSpPr/>
          <p:nvPr/>
        </p:nvSpPr>
        <p:spPr>
          <a:xfrm>
            <a:off x="2794000" y="3340100"/>
            <a:ext cx="5334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D47A1"/>
                </a:solidFill>
                <a:latin typeface="Noto Sans SC"/>
                <a:ea typeface="Noto Sans SC"/>
                <a:cs typeface="Noto Sans SC"/>
                <a:sym typeface="Noto Sans SC"/>
              </a:rPr>
              <a:t>03. 论文写作过程中的挑战与应对</a:t>
            </a:r>
            <a:endParaRPr lang="en-US" sz="1100"/>
          </a:p>
        </p:txBody>
      </p:sp>
      <p:sp>
        <p:nvSpPr>
          <p:cNvPr id="13" name="AutoShape 13"/>
          <p:cNvSpPr/>
          <p:nvPr/>
        </p:nvSpPr>
        <p:spPr>
          <a:xfrm>
            <a:off x="2032000" y="4064000"/>
            <a:ext cx="6350000" cy="711200"/>
          </a:xfrm>
          <a:prstGeom prst="roundRect">
            <a:avLst>
              <a:gd name="adj" fmla="val 17857"/>
            </a:avLst>
          </a:prstGeom>
          <a:solidFill>
            <a:srgbClr val="FFFFFF">
              <a:alpha val="90000"/>
            </a:srgbClr>
          </a:solidFill>
          <a:ln w="25400" cap="flat" cmpd="sng">
            <a:noFill/>
            <a:prstDash val="solid"/>
            <a:round/>
          </a:ln>
          <a:effectLst>
            <a:outerShdw blurRad="101600" dist="50800" dir="5400000" algn="tl" rotWithShape="0">
              <a:srgbClr val="0D47A1">
                <a:alpha val="15000"/>
              </a:srgbClr>
            </a:outerShdw>
          </a:effectLst>
        </p:spPr>
        <p:txBody>
          <a:bodyPr vert="horz" wrap="square" lIns="63500" tIns="63500" rIns="63500" bIns="63500" rtlCol="0" anchor="ctr"/>
          <a:lstStyle/>
          <a:p>
            <a:pPr algn="ctr">
              <a:defRPr/>
            </a:pPr>
            <a:endParaRPr/>
          </a:p>
        </p:txBody>
      </p:sp>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286000" y="4241800"/>
            <a:ext cx="355600" cy="355600"/>
          </a:xfrm>
          <a:prstGeom prst="rect">
            <a:avLst/>
          </a:prstGeom>
        </p:spPr>
      </p:pic>
      <p:sp>
        <p:nvSpPr>
          <p:cNvPr id="15" name="AutoShape 15"/>
          <p:cNvSpPr/>
          <p:nvPr/>
        </p:nvSpPr>
        <p:spPr>
          <a:xfrm>
            <a:off x="2794000" y="4229100"/>
            <a:ext cx="5334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dirty="0">
                <a:solidFill>
                  <a:srgbClr val="0D47A1"/>
                </a:solidFill>
                <a:latin typeface="Noto Sans SC"/>
                <a:ea typeface="Noto Sans SC"/>
                <a:cs typeface="Noto Sans SC"/>
                <a:sym typeface="Noto Sans SC"/>
              </a:rPr>
              <a:t>04. </a:t>
            </a:r>
            <a:r>
              <a:rPr lang="en-US" sz="1800" b="1" i="0" u="none" strike="noStrike" dirty="0" err="1">
                <a:solidFill>
                  <a:srgbClr val="0D47A1"/>
                </a:solidFill>
                <a:latin typeface="Noto Sans SC"/>
                <a:ea typeface="Noto Sans SC"/>
                <a:cs typeface="Noto Sans SC"/>
                <a:sym typeface="Noto Sans SC"/>
              </a:rPr>
              <a:t>求职现状与未来规划</a:t>
            </a:r>
            <a:endParaRPr lang="en-US" sz="1100" dirty="0"/>
          </a:p>
        </p:txBody>
      </p:sp>
      <p:sp>
        <p:nvSpPr>
          <p:cNvPr id="16" name="AutoShape 16"/>
          <p:cNvSpPr/>
          <p:nvPr/>
        </p:nvSpPr>
        <p:spPr>
          <a:xfrm>
            <a:off x="2032000" y="4953000"/>
            <a:ext cx="6350000" cy="711200"/>
          </a:xfrm>
          <a:prstGeom prst="roundRect">
            <a:avLst>
              <a:gd name="adj" fmla="val 17857"/>
            </a:avLst>
          </a:prstGeom>
          <a:solidFill>
            <a:srgbClr val="FFFFFF">
              <a:alpha val="90000"/>
            </a:srgbClr>
          </a:solidFill>
          <a:ln w="25400" cap="flat" cmpd="sng">
            <a:noFill/>
            <a:prstDash val="solid"/>
            <a:round/>
          </a:ln>
          <a:effectLst>
            <a:outerShdw blurRad="101600" dist="50800" dir="5400000" algn="tl" rotWithShape="0">
              <a:srgbClr val="0D47A1">
                <a:alpha val="15000"/>
              </a:srgbClr>
            </a:outerShdw>
          </a:effectLst>
        </p:spPr>
        <p:txBody>
          <a:bodyPr vert="horz" wrap="square" lIns="63500" tIns="63500" rIns="63500" bIns="63500" rtlCol="0" anchor="ctr"/>
          <a:lstStyle/>
          <a:p>
            <a:pPr algn="ctr">
              <a:defRPr/>
            </a:pPr>
            <a:endParaRPr/>
          </a:p>
        </p:txBody>
      </p:sp>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286000" y="5130800"/>
            <a:ext cx="355600" cy="355600"/>
          </a:xfrm>
          <a:prstGeom prst="rect">
            <a:avLst/>
          </a:prstGeom>
        </p:spPr>
      </p:pic>
      <p:sp>
        <p:nvSpPr>
          <p:cNvPr id="18" name="AutoShape 18"/>
          <p:cNvSpPr/>
          <p:nvPr/>
        </p:nvSpPr>
        <p:spPr>
          <a:xfrm>
            <a:off x="2794000" y="5118100"/>
            <a:ext cx="5334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D47A1"/>
                </a:solidFill>
                <a:latin typeface="Noto Sans SC"/>
                <a:ea typeface="Noto Sans SC"/>
                <a:cs typeface="Noto Sans SC"/>
                <a:sym typeface="Noto Sans SC"/>
              </a:rPr>
              <a:t>05. 总结与致谢</a:t>
            </a:r>
            <a:endParaRPr lang="en-US" sz="1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0"/>
            <a:ext cx="12192000" cy="6858000"/>
          </a:xfrm>
          <a:prstGeom prst="rect">
            <a:avLst/>
          </a:prstGeom>
          <a:noFill/>
          <a:ln w="25400" cap="flat" cmpd="sng">
            <a:noFill/>
            <a:prstDash val="solid"/>
            <a:round/>
          </a:ln>
        </p:spPr>
      </p:pic>
      <p:sp>
        <p:nvSpPr>
          <p:cNvPr id="3" name="AutoShape 3"/>
          <p:cNvSpPr/>
          <p:nvPr/>
        </p:nvSpPr>
        <p:spPr>
          <a:xfrm>
            <a:off x="4978400" y="1397000"/>
            <a:ext cx="2235200" cy="1270000"/>
          </a:xfrm>
          <a:prstGeom prst="rect">
            <a:avLst/>
          </a:prstGeom>
          <a:noFill/>
          <a:ln w="12700" cap="flat" cmpd="sng">
            <a:noFill/>
            <a:prstDash val="solid"/>
            <a:round/>
          </a:ln>
        </p:spPr>
        <p:txBody>
          <a:bodyPr vert="horz" wrap="none" lIns="0" tIns="0" rIns="0" bIns="0" rtlCol="0" anchor="ctr" anchorCtr="0"/>
          <a:lstStyle/>
          <a:p>
            <a:pPr indent="0" algn="ctr">
              <a:lnSpc>
                <a:spcPct val="125000"/>
              </a:lnSpc>
              <a:defRPr/>
            </a:pPr>
            <a:r>
              <a:rPr lang="en-US" sz="8000" b="1" i="0" u="none" strike="noStrike">
                <a:solidFill>
                  <a:srgbClr val="0D47A1"/>
                </a:solidFill>
                <a:latin typeface="Noto Sans SC"/>
                <a:ea typeface="Noto Sans SC"/>
                <a:cs typeface="Noto Sans SC"/>
                <a:sym typeface="Noto Sans SC"/>
              </a:rPr>
              <a:t>01</a:t>
            </a:r>
            <a:endParaRPr lang="en-US" sz="1100"/>
          </a:p>
        </p:txBody>
      </p:sp>
      <p:sp>
        <p:nvSpPr>
          <p:cNvPr id="4" name="AutoShape 4"/>
          <p:cNvSpPr/>
          <p:nvPr/>
        </p:nvSpPr>
        <p:spPr>
          <a:xfrm>
            <a:off x="3860800" y="2667000"/>
            <a:ext cx="4470400" cy="635000"/>
          </a:xfrm>
          <a:prstGeom prst="rect">
            <a:avLst/>
          </a:prstGeom>
          <a:noFill/>
          <a:ln w="12700" cap="flat" cmpd="sng">
            <a:noFill/>
            <a:prstDash val="solid"/>
            <a:round/>
          </a:ln>
        </p:spPr>
        <p:txBody>
          <a:bodyPr vert="horz" wrap="none" lIns="0" tIns="0" rIns="0" bIns="0" rtlCol="0" anchor="ctr" anchorCtr="0"/>
          <a:lstStyle/>
          <a:p>
            <a:pPr indent="0" algn="ctr">
              <a:lnSpc>
                <a:spcPct val="125000"/>
              </a:lnSpc>
              <a:defRPr/>
            </a:pPr>
            <a:r>
              <a:rPr lang="en-US" sz="3200" b="1" i="0" u="none" strike="noStrike">
                <a:solidFill>
                  <a:srgbClr val="0D47A1"/>
                </a:solidFill>
                <a:latin typeface="Noto Sans SC"/>
                <a:ea typeface="Noto Sans SC"/>
                <a:cs typeface="Noto Sans SC"/>
                <a:sym typeface="Noto Sans SC"/>
              </a:rPr>
              <a:t>论文核心工作与工具</a:t>
            </a:r>
            <a:endParaRPr lang="en-US" sz="1100"/>
          </a:p>
        </p:txBody>
      </p:sp>
      <p:sp>
        <p:nvSpPr>
          <p:cNvPr id="5" name="AutoShape 5"/>
          <p:cNvSpPr/>
          <p:nvPr/>
        </p:nvSpPr>
        <p:spPr>
          <a:xfrm>
            <a:off x="5715000" y="3429000"/>
            <a:ext cx="762000" cy="50800"/>
          </a:xfrm>
          <a:prstGeom prst="roundRect">
            <a:avLst>
              <a:gd name="adj" fmla="val 0"/>
            </a:avLst>
          </a:prstGeom>
          <a:solidFill>
            <a:srgbClr val="0D47A1">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6" name="AutoShape 6"/>
          <p:cNvSpPr/>
          <p:nvPr/>
        </p:nvSpPr>
        <p:spPr>
          <a:xfrm>
            <a:off x="4343400" y="3683000"/>
            <a:ext cx="3517900" cy="508000"/>
          </a:xfrm>
          <a:prstGeom prst="rect">
            <a:avLst/>
          </a:prstGeom>
          <a:noFill/>
          <a:ln w="12700" cap="flat" cmpd="sng">
            <a:noFill/>
            <a:prstDash val="solid"/>
            <a:round/>
          </a:ln>
        </p:spPr>
        <p:txBody>
          <a:bodyPr vert="horz" wrap="none" lIns="0" tIns="0" rIns="0" bIns="0" rtlCol="0" anchor="t" anchorCtr="0"/>
          <a:lstStyle/>
          <a:p>
            <a:pPr indent="0" algn="ctr">
              <a:lnSpc>
                <a:spcPct val="125000"/>
              </a:lnSpc>
              <a:defRPr/>
            </a:pPr>
            <a:r>
              <a:rPr lang="en-US" sz="1800" b="0" i="0" u="none" strike="noStrike">
                <a:solidFill>
                  <a:srgbClr val="1565C0"/>
                </a:solidFill>
                <a:latin typeface="Noto Sans SC"/>
                <a:ea typeface="Noto Sans SC"/>
                <a:cs typeface="Noto Sans SC"/>
                <a:sym typeface="Noto Sans SC"/>
              </a:rPr>
              <a:t>我的研究做了什么？用了什么？</a:t>
            </a:r>
            <a:endParaRPr lang="en-US" sz="1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0"/>
            <a:ext cx="12192000" cy="6858000"/>
          </a:xfrm>
          <a:prstGeom prst="rect">
            <a:avLst/>
          </a:prstGeom>
          <a:noFill/>
          <a:ln w="25400" cap="flat" cmpd="sng">
            <a:noFill/>
            <a:prstDash val="solid"/>
            <a:round/>
          </a:ln>
        </p:spPr>
      </p:pic>
      <p:sp>
        <p:nvSpPr>
          <p:cNvPr id="3" name="AutoShape 3"/>
          <p:cNvSpPr/>
          <p:nvPr/>
        </p:nvSpPr>
        <p:spPr>
          <a:xfrm>
            <a:off x="0" y="0"/>
            <a:ext cx="12192000" cy="6858000"/>
          </a:xfrm>
          <a:prstGeom prst="roundRect">
            <a:avLst>
              <a:gd name="adj" fmla="val 0"/>
            </a:avLst>
          </a:prstGeom>
          <a:solidFill>
            <a:srgbClr val="FFFFFF">
              <a:alpha val="90000"/>
            </a:srgbClr>
          </a:solidFill>
          <a:ln w="25400" cap="flat" cmpd="sng">
            <a:noFill/>
            <a:prstDash val="solid"/>
            <a:round/>
          </a:ln>
        </p:spPr>
        <p:txBody>
          <a:bodyPr vert="horz" wrap="square" lIns="63500" tIns="63500" rIns="63500" bIns="63500" rtlCol="0" anchor="ctr"/>
          <a:lstStyle/>
          <a:p>
            <a:pPr algn="ctr">
              <a:defRPr/>
            </a:pPr>
            <a:endParaRPr/>
          </a:p>
        </p:txBody>
      </p:sp>
      <p:sp>
        <p:nvSpPr>
          <p:cNvPr id="4" name="AutoShape 4"/>
          <p:cNvSpPr/>
          <p:nvPr/>
        </p:nvSpPr>
        <p:spPr>
          <a:xfrm>
            <a:off x="762000" y="508000"/>
            <a:ext cx="2692400" cy="508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3200" b="1" i="0" u="none" strike="noStrike">
                <a:solidFill>
                  <a:srgbClr val="0D47A1"/>
                </a:solidFill>
                <a:latin typeface="Noto Sans SC"/>
                <a:ea typeface="Noto Sans SC"/>
                <a:cs typeface="Noto Sans SC"/>
                <a:sym typeface="Noto Sans SC"/>
              </a:rPr>
              <a:t>主要工作内容</a:t>
            </a:r>
            <a:endParaRPr lang="en-US" sz="1100"/>
          </a:p>
        </p:txBody>
      </p:sp>
      <p:sp>
        <p:nvSpPr>
          <p:cNvPr id="5" name="AutoShape 5"/>
          <p:cNvSpPr/>
          <p:nvPr/>
        </p:nvSpPr>
        <p:spPr>
          <a:xfrm>
            <a:off x="762000" y="1397000"/>
            <a:ext cx="5207000" cy="1905000"/>
          </a:xfrm>
          <a:prstGeom prst="roundRect">
            <a:avLst>
              <a:gd name="adj" fmla="val 6666"/>
            </a:avLst>
          </a:prstGeom>
          <a:solidFill>
            <a:srgbClr val="FFFFFF">
              <a:alpha val="100000"/>
            </a:srgbClr>
          </a:solidFill>
          <a:ln w="12700" cap="flat" cmpd="sng">
            <a:solidFill>
              <a:srgbClr val="2196F3">
                <a:alpha val="100000"/>
              </a:srgbClr>
            </a:solidFill>
            <a:prstDash val="solid"/>
            <a:round/>
          </a:ln>
          <a:effectLst>
            <a:outerShdw blurRad="127000" dist="50800" dir="5400000" algn="tl" rotWithShape="0">
              <a:srgbClr val="0D47A1">
                <a:alpha val="10000"/>
              </a:srgbClr>
            </a:outerShdw>
          </a:effectLst>
        </p:spPr>
        <p:txBody>
          <a:bodyPr vert="horz" wrap="square" lIns="63500" tIns="63500" rIns="63500" bIns="63500" rtlCol="0" anchor="ctr"/>
          <a:lstStyle/>
          <a:p>
            <a:pPr algn="ctr">
              <a:defRPr/>
            </a:pPr>
            <a:endParaRPr/>
          </a:p>
        </p:txBody>
      </p:sp>
      <p:pic>
        <p:nvPicPr>
          <p:cNvPr id="6" name="Picture 6"/>
          <p:cNvPicPr>
            <a:picLocks noChangeAspect="1"/>
          </p:cNvPicPr>
          <p:nvPr/>
        </p:nvPicPr>
        <p:blipFill>
          <a:blip r:embed="rId4"/>
          <a:srcRect/>
          <a:stretch>
            <a:fillRect/>
          </a:stretch>
        </p:blipFill>
        <p:spPr>
          <a:xfrm>
            <a:off x="1016000" y="1651000"/>
            <a:ext cx="762000" cy="762000"/>
          </a:xfrm>
          <a:prstGeom prst="roundRect">
            <a:avLst>
              <a:gd name="adj" fmla="val 16666"/>
            </a:avLst>
          </a:prstGeom>
          <a:noFill/>
          <a:ln w="25400" cap="flat" cmpd="sng">
            <a:noFill/>
            <a:prstDash val="solid"/>
            <a:round/>
          </a:ln>
        </p:spPr>
      </p:pic>
      <p:sp>
        <p:nvSpPr>
          <p:cNvPr id="7" name="AutoShape 7"/>
          <p:cNvSpPr/>
          <p:nvPr/>
        </p:nvSpPr>
        <p:spPr>
          <a:xfrm>
            <a:off x="1905000" y="1587500"/>
            <a:ext cx="3175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dirty="0" err="1">
                <a:solidFill>
                  <a:srgbClr val="0D47A1"/>
                </a:solidFill>
                <a:latin typeface="Noto Sans SC"/>
                <a:ea typeface="Noto Sans SC"/>
                <a:cs typeface="Noto Sans SC"/>
                <a:sym typeface="Noto Sans SC"/>
              </a:rPr>
              <a:t>研究背景与意义</a:t>
            </a:r>
            <a:endParaRPr lang="en-US" sz="1100" dirty="0"/>
          </a:p>
        </p:txBody>
      </p:sp>
      <p:sp>
        <p:nvSpPr>
          <p:cNvPr id="8" name="AutoShape 8"/>
          <p:cNvSpPr/>
          <p:nvPr/>
        </p:nvSpPr>
        <p:spPr>
          <a:xfrm>
            <a:off x="1904999" y="1968500"/>
            <a:ext cx="3683001" cy="676024"/>
          </a:xfrm>
          <a:prstGeom prst="rect">
            <a:avLst/>
          </a:prstGeom>
          <a:noFill/>
          <a:ln w="12700" cap="flat" cmpd="sng">
            <a:noFill/>
            <a:prstDash val="solid"/>
            <a:round/>
          </a:ln>
        </p:spPr>
        <p:txBody>
          <a:bodyPr vert="horz" wrap="square" lIns="0" tIns="0" rIns="0" bIns="0" rtlCol="0" anchor="t" anchorCtr="0"/>
          <a:lstStyle/>
          <a:p>
            <a:pPr indent="0" algn="l">
              <a:lnSpc>
                <a:spcPct val="150000"/>
              </a:lnSpc>
              <a:defRPr/>
            </a:pPr>
            <a:r>
              <a:rPr lang="zh-CN" altLang="en-US" sz="1300" b="0" i="0" u="none" strike="noStrike" dirty="0">
                <a:solidFill>
                  <a:srgbClr val="FF0000"/>
                </a:solidFill>
                <a:latin typeface="Noto Sans SC"/>
                <a:ea typeface="Noto Sans SC"/>
                <a:cs typeface="Noto Sans SC"/>
                <a:sym typeface="Noto Sans SC"/>
              </a:rPr>
              <a:t>小麦叶片病害检测</a:t>
            </a:r>
            <a:r>
              <a:rPr lang="zh-CN" altLang="en-US" sz="1300" b="0" i="0" u="none" strike="noStrike" dirty="0">
                <a:solidFill>
                  <a:srgbClr val="424242"/>
                </a:solidFill>
                <a:latin typeface="Noto Sans SC"/>
                <a:ea typeface="Noto Sans SC"/>
                <a:cs typeface="Noto Sans SC"/>
                <a:sym typeface="Noto Sans SC"/>
              </a:rPr>
              <a:t>对于保障粮食安全和推动智慧农业发展具有重要意义，而研究高精度、轻量化的病害识别方法有助于提升田间监测效率与实际应用能力。</a:t>
            </a:r>
            <a:endParaRPr lang="en-US" sz="1100" dirty="0"/>
          </a:p>
        </p:txBody>
      </p:sp>
      <p:sp>
        <p:nvSpPr>
          <p:cNvPr id="9" name="AutoShape 9"/>
          <p:cNvSpPr/>
          <p:nvPr/>
        </p:nvSpPr>
        <p:spPr>
          <a:xfrm>
            <a:off x="6223000" y="1397000"/>
            <a:ext cx="5207000" cy="1905000"/>
          </a:xfrm>
          <a:prstGeom prst="roundRect">
            <a:avLst>
              <a:gd name="adj" fmla="val 6666"/>
            </a:avLst>
          </a:prstGeom>
          <a:solidFill>
            <a:srgbClr val="FFFFFF">
              <a:alpha val="100000"/>
            </a:srgbClr>
          </a:solidFill>
          <a:ln w="12700" cap="flat" cmpd="sng">
            <a:solidFill>
              <a:srgbClr val="2196F3">
                <a:alpha val="100000"/>
              </a:srgbClr>
            </a:solidFill>
            <a:prstDash val="solid"/>
            <a:round/>
          </a:ln>
          <a:effectLst>
            <a:outerShdw blurRad="127000" dist="50800" dir="5400000" algn="tl" rotWithShape="0">
              <a:srgbClr val="0D47A1">
                <a:alpha val="10000"/>
              </a:srgbClr>
            </a:outerShdw>
          </a:effectLst>
        </p:spPr>
        <p:txBody>
          <a:bodyPr vert="horz" wrap="square" lIns="63500" tIns="63500" rIns="63500" bIns="63500" rtlCol="0" anchor="ctr"/>
          <a:lstStyle/>
          <a:p>
            <a:pPr algn="ctr">
              <a:defRPr/>
            </a:pPr>
            <a:endParaRPr lang="zh-CN" altLang="en-US"/>
          </a:p>
        </p:txBody>
      </p:sp>
      <p:pic>
        <p:nvPicPr>
          <p:cNvPr id="10" name="Picture 10"/>
          <p:cNvPicPr>
            <a:picLocks noChangeAspect="1"/>
          </p:cNvPicPr>
          <p:nvPr/>
        </p:nvPicPr>
        <p:blipFill>
          <a:blip r:embed="rId5"/>
          <a:srcRect/>
          <a:stretch>
            <a:fillRect/>
          </a:stretch>
        </p:blipFill>
        <p:spPr>
          <a:xfrm>
            <a:off x="6477000" y="1651000"/>
            <a:ext cx="762000" cy="762000"/>
          </a:xfrm>
          <a:prstGeom prst="roundRect">
            <a:avLst>
              <a:gd name="adj" fmla="val 16666"/>
            </a:avLst>
          </a:prstGeom>
          <a:noFill/>
          <a:ln w="25400" cap="flat" cmpd="sng">
            <a:noFill/>
            <a:prstDash val="solid"/>
            <a:round/>
          </a:ln>
        </p:spPr>
      </p:pic>
      <p:sp>
        <p:nvSpPr>
          <p:cNvPr id="11" name="AutoShape 11"/>
          <p:cNvSpPr/>
          <p:nvPr/>
        </p:nvSpPr>
        <p:spPr>
          <a:xfrm>
            <a:off x="7366000" y="1587500"/>
            <a:ext cx="3175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dirty="0" err="1">
                <a:solidFill>
                  <a:srgbClr val="0D47A1"/>
                </a:solidFill>
                <a:latin typeface="Noto Sans SC"/>
                <a:ea typeface="Noto Sans SC"/>
                <a:cs typeface="Noto Sans SC"/>
                <a:sym typeface="Noto Sans SC"/>
              </a:rPr>
              <a:t>核心研究问题</a:t>
            </a:r>
            <a:endParaRPr lang="en-US" sz="1100" dirty="0"/>
          </a:p>
        </p:txBody>
      </p:sp>
      <p:sp>
        <p:nvSpPr>
          <p:cNvPr id="12" name="AutoShape 12"/>
          <p:cNvSpPr/>
          <p:nvPr/>
        </p:nvSpPr>
        <p:spPr>
          <a:xfrm>
            <a:off x="7366000" y="1968500"/>
            <a:ext cx="3810000" cy="676024"/>
          </a:xfrm>
          <a:prstGeom prst="rect">
            <a:avLst/>
          </a:prstGeom>
          <a:noFill/>
          <a:ln w="12700" cap="flat" cmpd="sng">
            <a:noFill/>
            <a:prstDash val="solid"/>
            <a:round/>
          </a:ln>
        </p:spPr>
        <p:txBody>
          <a:bodyPr vert="horz" wrap="square" lIns="0" tIns="0" rIns="0" bIns="0" rtlCol="0" anchor="t" anchorCtr="0"/>
          <a:lstStyle/>
          <a:p>
            <a:pPr indent="0" algn="l">
              <a:lnSpc>
                <a:spcPct val="150000"/>
              </a:lnSpc>
              <a:defRPr/>
            </a:pPr>
            <a:r>
              <a:rPr lang="zh-CN" altLang="en-US" sz="1300" b="0" i="0" u="none" strike="noStrike" dirty="0">
                <a:solidFill>
                  <a:srgbClr val="424242"/>
                </a:solidFill>
                <a:latin typeface="Noto Sans SC"/>
                <a:ea typeface="Noto Sans SC"/>
                <a:cs typeface="Noto Sans SC"/>
                <a:sym typeface="Noto Sans SC"/>
              </a:rPr>
              <a:t>本研究的核心问题在于</a:t>
            </a:r>
            <a:r>
              <a:rPr lang="zh-CN" altLang="en-US" sz="1300" b="0" i="0" u="none" strike="noStrike" dirty="0">
                <a:solidFill>
                  <a:srgbClr val="FF0000"/>
                </a:solidFill>
                <a:latin typeface="Noto Sans SC"/>
                <a:ea typeface="Noto Sans SC"/>
                <a:cs typeface="Noto Sans SC"/>
                <a:sym typeface="Noto Sans SC"/>
              </a:rPr>
              <a:t>如何在复杂田间环境下实现小麦叶片病害的高精度识别，并兼顾模型轻量化与无人机平台的实时部署需求。</a:t>
            </a:r>
            <a:endParaRPr lang="en-US" sz="1100" dirty="0">
              <a:solidFill>
                <a:srgbClr val="FF0000"/>
              </a:solidFill>
            </a:endParaRPr>
          </a:p>
        </p:txBody>
      </p:sp>
      <p:sp>
        <p:nvSpPr>
          <p:cNvPr id="13" name="AutoShape 13"/>
          <p:cNvSpPr/>
          <p:nvPr/>
        </p:nvSpPr>
        <p:spPr>
          <a:xfrm>
            <a:off x="762000" y="3556000"/>
            <a:ext cx="5207000" cy="1905000"/>
          </a:xfrm>
          <a:prstGeom prst="roundRect">
            <a:avLst>
              <a:gd name="adj" fmla="val 6666"/>
            </a:avLst>
          </a:prstGeom>
          <a:solidFill>
            <a:srgbClr val="FFFFFF">
              <a:alpha val="100000"/>
            </a:srgbClr>
          </a:solidFill>
          <a:ln w="12700" cap="flat" cmpd="sng">
            <a:solidFill>
              <a:srgbClr val="2196F3">
                <a:alpha val="100000"/>
              </a:srgbClr>
            </a:solidFill>
            <a:prstDash val="solid"/>
            <a:round/>
          </a:ln>
          <a:effectLst>
            <a:outerShdw blurRad="127000" dist="50800" dir="5400000" algn="tl" rotWithShape="0">
              <a:srgbClr val="0D47A1">
                <a:alpha val="10000"/>
              </a:srgbClr>
            </a:outerShdw>
          </a:effectLst>
        </p:spPr>
        <p:txBody>
          <a:bodyPr vert="horz" wrap="square" lIns="63500" tIns="63500" rIns="63500" bIns="63500" rtlCol="0" anchor="ctr"/>
          <a:lstStyle/>
          <a:p>
            <a:pPr algn="ctr">
              <a:defRPr/>
            </a:pPr>
            <a:endParaRPr/>
          </a:p>
        </p:txBody>
      </p:sp>
      <p:pic>
        <p:nvPicPr>
          <p:cNvPr id="14" name="Picture 14"/>
          <p:cNvPicPr>
            <a:picLocks noChangeAspect="1"/>
          </p:cNvPicPr>
          <p:nvPr/>
        </p:nvPicPr>
        <p:blipFill>
          <a:blip r:embed="rId6"/>
          <a:srcRect t="33333"/>
          <a:stretch>
            <a:fillRect/>
          </a:stretch>
        </p:blipFill>
        <p:spPr>
          <a:xfrm>
            <a:off x="1016000" y="3810000"/>
            <a:ext cx="762000" cy="762000"/>
          </a:xfrm>
          <a:prstGeom prst="roundRect">
            <a:avLst>
              <a:gd name="adj" fmla="val 16666"/>
            </a:avLst>
          </a:prstGeom>
          <a:noFill/>
          <a:ln w="25400" cap="flat" cmpd="sng">
            <a:noFill/>
            <a:prstDash val="solid"/>
            <a:round/>
          </a:ln>
        </p:spPr>
      </p:pic>
      <p:sp>
        <p:nvSpPr>
          <p:cNvPr id="15" name="AutoShape 15"/>
          <p:cNvSpPr/>
          <p:nvPr/>
        </p:nvSpPr>
        <p:spPr>
          <a:xfrm>
            <a:off x="1905000" y="3746500"/>
            <a:ext cx="3175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dirty="0" err="1">
                <a:solidFill>
                  <a:srgbClr val="0D47A1"/>
                </a:solidFill>
                <a:latin typeface="Noto Sans SC"/>
                <a:ea typeface="Noto Sans SC"/>
                <a:cs typeface="Noto Sans SC"/>
                <a:sym typeface="Noto Sans SC"/>
              </a:rPr>
              <a:t>研究方法与创新点</a:t>
            </a:r>
            <a:endParaRPr lang="en-US" sz="1100" dirty="0"/>
          </a:p>
        </p:txBody>
      </p:sp>
      <p:sp>
        <p:nvSpPr>
          <p:cNvPr id="16" name="AutoShape 16"/>
          <p:cNvSpPr/>
          <p:nvPr/>
        </p:nvSpPr>
        <p:spPr>
          <a:xfrm>
            <a:off x="1905000" y="4127500"/>
            <a:ext cx="3683000" cy="1143000"/>
          </a:xfrm>
          <a:prstGeom prst="rect">
            <a:avLst/>
          </a:prstGeom>
          <a:noFill/>
          <a:ln w="12700" cap="flat" cmpd="sng">
            <a:noFill/>
            <a:prstDash val="solid"/>
            <a:round/>
          </a:ln>
        </p:spPr>
        <p:txBody>
          <a:bodyPr vert="horz" wrap="square" lIns="0" tIns="0" rIns="0" bIns="0" rtlCol="0" anchor="t" anchorCtr="0"/>
          <a:lstStyle/>
          <a:p>
            <a:pPr indent="0" algn="l">
              <a:lnSpc>
                <a:spcPct val="150000"/>
              </a:lnSpc>
              <a:defRPr/>
            </a:pPr>
            <a:r>
              <a:rPr lang="zh-CN" altLang="en-US" sz="1300" b="0" i="0" u="none" strike="noStrike" dirty="0">
                <a:solidFill>
                  <a:srgbClr val="424242"/>
                </a:solidFill>
                <a:latin typeface="Noto Sans SC"/>
                <a:ea typeface="Noto Sans SC"/>
                <a:cs typeface="Noto Sans SC"/>
                <a:sym typeface="Noto Sans SC"/>
              </a:rPr>
              <a:t>本研究以 </a:t>
            </a:r>
            <a:r>
              <a:rPr lang="en-US" altLang="zh-CN" sz="1300" b="0" i="0" u="none" strike="noStrike" dirty="0">
                <a:solidFill>
                  <a:srgbClr val="424242"/>
                </a:solidFill>
                <a:latin typeface="Noto Sans SC"/>
                <a:ea typeface="Noto Sans SC"/>
                <a:cs typeface="Noto Sans SC"/>
                <a:sym typeface="Noto Sans SC"/>
              </a:rPr>
              <a:t>YOLOv8 </a:t>
            </a:r>
            <a:r>
              <a:rPr lang="zh-CN" altLang="en-US" sz="1300" b="0" i="0" u="none" strike="noStrike" dirty="0">
                <a:solidFill>
                  <a:srgbClr val="424242"/>
                </a:solidFill>
                <a:latin typeface="Noto Sans SC"/>
                <a:ea typeface="Noto Sans SC"/>
                <a:cs typeface="Noto Sans SC"/>
                <a:sym typeface="Noto Sans SC"/>
              </a:rPr>
              <a:t>为基础，</a:t>
            </a:r>
            <a:r>
              <a:rPr lang="zh-CN" altLang="en-US" sz="1300" b="0" i="0" u="none" strike="noStrike" dirty="0">
                <a:solidFill>
                  <a:srgbClr val="FF0000"/>
                </a:solidFill>
                <a:latin typeface="Noto Sans SC"/>
                <a:ea typeface="Noto Sans SC"/>
                <a:cs typeface="Noto Sans SC"/>
                <a:sym typeface="Noto Sans SC"/>
              </a:rPr>
              <a:t>通过引入精度增强模块、轻量化网络结构及无人机系统集成方法，实现了小麦叶片病害检测模型在识别精度、运行效率和实际</a:t>
            </a:r>
            <a:r>
              <a:rPr lang="zh-CN" altLang="en-US" sz="1300" b="0" i="0" u="none" strike="noStrike" dirty="0">
                <a:solidFill>
                  <a:srgbClr val="424242"/>
                </a:solidFill>
                <a:latin typeface="Noto Sans SC"/>
                <a:ea typeface="Noto Sans SC"/>
                <a:cs typeface="Noto Sans SC"/>
                <a:sym typeface="Noto Sans SC"/>
              </a:rPr>
              <a:t>部署能力方面的协同提升。</a:t>
            </a:r>
            <a:endParaRPr lang="en-US" sz="1100" dirty="0"/>
          </a:p>
        </p:txBody>
      </p:sp>
      <p:sp>
        <p:nvSpPr>
          <p:cNvPr id="17" name="AutoShape 17"/>
          <p:cNvSpPr/>
          <p:nvPr/>
        </p:nvSpPr>
        <p:spPr>
          <a:xfrm>
            <a:off x="6223000" y="3556000"/>
            <a:ext cx="5207000" cy="1905000"/>
          </a:xfrm>
          <a:prstGeom prst="roundRect">
            <a:avLst>
              <a:gd name="adj" fmla="val 6666"/>
            </a:avLst>
          </a:prstGeom>
          <a:solidFill>
            <a:srgbClr val="FFFFFF">
              <a:alpha val="100000"/>
            </a:srgbClr>
          </a:solidFill>
          <a:ln w="12700" cap="flat" cmpd="sng">
            <a:solidFill>
              <a:srgbClr val="2196F3">
                <a:alpha val="100000"/>
              </a:srgbClr>
            </a:solidFill>
            <a:prstDash val="solid"/>
            <a:round/>
          </a:ln>
          <a:effectLst>
            <a:outerShdw blurRad="127000" dist="50800" dir="5400000" algn="tl" rotWithShape="0">
              <a:srgbClr val="0D47A1">
                <a:alpha val="10000"/>
              </a:srgbClr>
            </a:outerShdw>
          </a:effectLst>
        </p:spPr>
        <p:txBody>
          <a:bodyPr vert="horz" wrap="square" lIns="63500" tIns="63500" rIns="63500" bIns="63500" rtlCol="0" anchor="ctr"/>
          <a:lstStyle/>
          <a:p>
            <a:pPr algn="ctr">
              <a:defRPr/>
            </a:pPr>
            <a:endParaRPr/>
          </a:p>
        </p:txBody>
      </p:sp>
      <p:pic>
        <p:nvPicPr>
          <p:cNvPr id="18" name="Picture 18"/>
          <p:cNvPicPr>
            <a:picLocks noChangeAspect="1"/>
          </p:cNvPicPr>
          <p:nvPr/>
        </p:nvPicPr>
        <p:blipFill>
          <a:blip r:embed="rId7"/>
          <a:srcRect l="14011" r="14011"/>
          <a:stretch>
            <a:fillRect/>
          </a:stretch>
        </p:blipFill>
        <p:spPr>
          <a:xfrm>
            <a:off x="6477000" y="3810000"/>
            <a:ext cx="762000" cy="762000"/>
          </a:xfrm>
          <a:prstGeom prst="roundRect">
            <a:avLst>
              <a:gd name="adj" fmla="val 16666"/>
            </a:avLst>
          </a:prstGeom>
          <a:noFill/>
          <a:ln w="25400" cap="flat" cmpd="sng">
            <a:noFill/>
            <a:prstDash val="solid"/>
            <a:round/>
          </a:ln>
        </p:spPr>
      </p:pic>
      <p:sp>
        <p:nvSpPr>
          <p:cNvPr id="19" name="AutoShape 19"/>
          <p:cNvSpPr/>
          <p:nvPr/>
        </p:nvSpPr>
        <p:spPr>
          <a:xfrm>
            <a:off x="7366000" y="3746500"/>
            <a:ext cx="3175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dirty="0" err="1">
                <a:solidFill>
                  <a:srgbClr val="0D47A1"/>
                </a:solidFill>
                <a:latin typeface="Noto Sans SC"/>
                <a:ea typeface="Noto Sans SC"/>
                <a:cs typeface="Noto Sans SC"/>
                <a:sym typeface="Noto Sans SC"/>
              </a:rPr>
              <a:t>主要研究成果</a:t>
            </a:r>
            <a:endParaRPr lang="en-US" sz="1100" dirty="0"/>
          </a:p>
        </p:txBody>
      </p:sp>
      <p:sp>
        <p:nvSpPr>
          <p:cNvPr id="20" name="AutoShape 20"/>
          <p:cNvSpPr/>
          <p:nvPr/>
        </p:nvSpPr>
        <p:spPr>
          <a:xfrm>
            <a:off x="7366000" y="4127500"/>
            <a:ext cx="3810000" cy="1143000"/>
          </a:xfrm>
          <a:prstGeom prst="rect">
            <a:avLst/>
          </a:prstGeom>
          <a:noFill/>
          <a:ln w="12700" cap="flat" cmpd="sng">
            <a:noFill/>
            <a:prstDash val="solid"/>
            <a:round/>
          </a:ln>
        </p:spPr>
        <p:txBody>
          <a:bodyPr vert="horz" wrap="square" lIns="0" tIns="0" rIns="0" bIns="0" rtlCol="0" anchor="t" anchorCtr="0"/>
          <a:lstStyle/>
          <a:p>
            <a:pPr indent="0" algn="l">
              <a:lnSpc>
                <a:spcPct val="150000"/>
              </a:lnSpc>
              <a:defRPr/>
            </a:pPr>
            <a:r>
              <a:rPr lang="zh-CN" altLang="en-US" sz="1300" b="0" i="0" u="none" strike="noStrike" dirty="0">
                <a:solidFill>
                  <a:srgbClr val="424242"/>
                </a:solidFill>
                <a:latin typeface="Noto Sans SC"/>
                <a:ea typeface="Noto Sans SC"/>
                <a:cs typeface="Noto Sans SC"/>
                <a:sym typeface="Noto Sans SC"/>
              </a:rPr>
              <a:t>本研究</a:t>
            </a:r>
            <a:r>
              <a:rPr lang="zh-CN" altLang="en-US" sz="1300" b="0" i="0" u="none" strike="noStrike" dirty="0">
                <a:solidFill>
                  <a:srgbClr val="FF0000"/>
                </a:solidFill>
                <a:latin typeface="Noto Sans SC"/>
                <a:ea typeface="Noto Sans SC"/>
                <a:cs typeface="Noto Sans SC"/>
                <a:sym typeface="Noto Sans SC"/>
              </a:rPr>
              <a:t>构建了面向小麦叶片病害检测的精度增强模型和轻量化识别模型，并完成了基于无人机平台的智慧农业监测系统设计与实现，</a:t>
            </a:r>
            <a:r>
              <a:rPr lang="zh-CN" altLang="en-US" sz="1300" b="0" i="0" u="none" strike="noStrike" dirty="0">
                <a:solidFill>
                  <a:srgbClr val="424242"/>
                </a:solidFill>
                <a:latin typeface="Noto Sans SC"/>
                <a:ea typeface="Noto Sans SC"/>
                <a:cs typeface="Noto Sans SC"/>
                <a:sym typeface="Noto Sans SC"/>
              </a:rPr>
              <a:t>验证了所提方法在检测精度、模型压缩和实时应用方面的有效性。</a:t>
            </a:r>
            <a:endParaRPr lang="en-US" sz="1100" dirty="0"/>
          </a:p>
        </p:txBody>
      </p:sp>
      <p:sp>
        <p:nvSpPr>
          <p:cNvPr id="21" name="AutoShape 21"/>
          <p:cNvSpPr/>
          <p:nvPr/>
        </p:nvSpPr>
        <p:spPr>
          <a:xfrm>
            <a:off x="762000" y="5842000"/>
            <a:ext cx="10668000" cy="25400"/>
          </a:xfrm>
          <a:prstGeom prst="roundRect">
            <a:avLst>
              <a:gd name="adj" fmla="val 0"/>
            </a:avLst>
          </a:prstGeom>
          <a:solidFill>
            <a:srgbClr val="2196F3">
              <a:alpha val="100000"/>
            </a:srgbClr>
          </a:solidFill>
          <a:ln w="25400" cap="flat" cmpd="sng">
            <a:noFill/>
            <a:prstDash val="solid"/>
            <a:round/>
          </a:ln>
        </p:spPr>
        <p:txBody>
          <a:bodyPr vert="horz" wrap="square" lIns="63500" tIns="63500" rIns="63500" bIns="63500" rtlCol="0" anchor="ctr"/>
          <a:lstStyle/>
          <a:p>
            <a:pPr algn="ctr">
              <a:defRPr/>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AC543-3246-8DF0-0803-972E2D3DB9F4}"/>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0D423DEA-41D9-7BD8-4ED0-3121DCDDDE7D}"/>
              </a:ext>
            </a:extLst>
          </p:cNvPr>
          <p:cNvPicPr>
            <a:picLocks noChangeAspect="1"/>
          </p:cNvPicPr>
          <p:nvPr/>
        </p:nvPicPr>
        <p:blipFill>
          <a:blip r:embed="rId3"/>
          <a:srcRect/>
          <a:stretch>
            <a:fillRect/>
          </a:stretch>
        </p:blipFill>
        <p:spPr>
          <a:xfrm>
            <a:off x="0" y="0"/>
            <a:ext cx="12192000" cy="6858000"/>
          </a:xfrm>
          <a:prstGeom prst="rect">
            <a:avLst/>
          </a:prstGeom>
          <a:noFill/>
          <a:ln w="25400" cap="flat" cmpd="sng">
            <a:noFill/>
            <a:prstDash val="solid"/>
            <a:round/>
          </a:ln>
        </p:spPr>
      </p:pic>
      <p:sp>
        <p:nvSpPr>
          <p:cNvPr id="3" name="AutoShape 3">
            <a:extLst>
              <a:ext uri="{FF2B5EF4-FFF2-40B4-BE49-F238E27FC236}">
                <a16:creationId xmlns:a16="http://schemas.microsoft.com/office/drawing/2014/main" id="{A6DC671B-955B-F82A-32C2-8CBF7AE774A2}"/>
              </a:ext>
            </a:extLst>
          </p:cNvPr>
          <p:cNvSpPr/>
          <p:nvPr/>
        </p:nvSpPr>
        <p:spPr>
          <a:xfrm>
            <a:off x="0" y="0"/>
            <a:ext cx="12192000" cy="6858000"/>
          </a:xfrm>
          <a:prstGeom prst="roundRect">
            <a:avLst>
              <a:gd name="adj" fmla="val 0"/>
            </a:avLst>
          </a:prstGeom>
          <a:solidFill>
            <a:srgbClr val="FFFFFF">
              <a:alpha val="90000"/>
            </a:srgbClr>
          </a:solidFill>
          <a:ln w="25400" cap="flat" cmpd="sng">
            <a:noFill/>
            <a:prstDash val="solid"/>
            <a:round/>
          </a:ln>
        </p:spPr>
        <p:txBody>
          <a:bodyPr vert="horz" wrap="square" lIns="63500" tIns="63500" rIns="63500" bIns="63500" rtlCol="0" anchor="ctr"/>
          <a:lstStyle/>
          <a:p>
            <a:pPr algn="ctr">
              <a:defRPr/>
            </a:pPr>
            <a:endParaRPr/>
          </a:p>
        </p:txBody>
      </p:sp>
      <p:sp>
        <p:nvSpPr>
          <p:cNvPr id="4" name="AutoShape 4">
            <a:extLst>
              <a:ext uri="{FF2B5EF4-FFF2-40B4-BE49-F238E27FC236}">
                <a16:creationId xmlns:a16="http://schemas.microsoft.com/office/drawing/2014/main" id="{1E2384F5-9B72-C49C-8886-30EE0D2E2672}"/>
              </a:ext>
            </a:extLst>
          </p:cNvPr>
          <p:cNvSpPr/>
          <p:nvPr/>
        </p:nvSpPr>
        <p:spPr>
          <a:xfrm>
            <a:off x="762000" y="508000"/>
            <a:ext cx="3581400" cy="508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3200" b="1" i="0" u="none" strike="noStrike">
                <a:solidFill>
                  <a:srgbClr val="0D47A1"/>
                </a:solidFill>
                <a:latin typeface="Noto Sans SC"/>
                <a:ea typeface="Noto Sans SC"/>
                <a:cs typeface="Noto Sans SC"/>
                <a:sym typeface="Noto Sans SC"/>
              </a:rPr>
              <a:t>使用的工具与软件</a:t>
            </a:r>
            <a:endParaRPr lang="en-US" sz="1100"/>
          </a:p>
        </p:txBody>
      </p:sp>
      <p:sp>
        <p:nvSpPr>
          <p:cNvPr id="5" name="AutoShape 5">
            <a:extLst>
              <a:ext uri="{FF2B5EF4-FFF2-40B4-BE49-F238E27FC236}">
                <a16:creationId xmlns:a16="http://schemas.microsoft.com/office/drawing/2014/main" id="{1D9E0C1A-16DF-3571-AF65-DAD0AEE9C23B}"/>
              </a:ext>
            </a:extLst>
          </p:cNvPr>
          <p:cNvSpPr/>
          <p:nvPr/>
        </p:nvSpPr>
        <p:spPr>
          <a:xfrm>
            <a:off x="762000" y="1270000"/>
            <a:ext cx="4826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dirty="0" err="1">
                <a:solidFill>
                  <a:srgbClr val="0D47A1"/>
                </a:solidFill>
                <a:latin typeface="Noto Sans SC"/>
                <a:ea typeface="Noto Sans SC"/>
                <a:cs typeface="Noto Sans SC"/>
                <a:sym typeface="Noto Sans SC"/>
              </a:rPr>
              <a:t>研究工具</a:t>
            </a:r>
            <a:endParaRPr lang="en-US" sz="1100" dirty="0"/>
          </a:p>
        </p:txBody>
      </p:sp>
      <p:cxnSp>
        <p:nvCxnSpPr>
          <p:cNvPr id="6" name="Connector 6">
            <a:extLst>
              <a:ext uri="{FF2B5EF4-FFF2-40B4-BE49-F238E27FC236}">
                <a16:creationId xmlns:a16="http://schemas.microsoft.com/office/drawing/2014/main" id="{AAE52FFA-402E-E03F-C51B-BBD5BEE92B15}"/>
              </a:ext>
            </a:extLst>
          </p:cNvPr>
          <p:cNvCxnSpPr>
            <a:cxnSpLocks/>
          </p:cNvCxnSpPr>
          <p:nvPr/>
        </p:nvCxnSpPr>
        <p:spPr>
          <a:xfrm>
            <a:off x="762000" y="1714500"/>
            <a:ext cx="11263347" cy="12781"/>
          </a:xfrm>
          <a:prstGeom prst="line">
            <a:avLst/>
          </a:prstGeom>
          <a:solidFill>
            <a:srgbClr val="DEE0E3">
              <a:alpha val="100000"/>
            </a:srgbClr>
          </a:solidFill>
          <a:ln w="25400" cap="flat" cmpd="sng">
            <a:solidFill>
              <a:srgbClr val="0D47A1">
                <a:alpha val="100000"/>
              </a:srgbClr>
            </a:solidFill>
            <a:prstDash val="solid"/>
            <a:round/>
            <a:headEnd type="none" w="lg" len="lg"/>
            <a:tailEnd type="none" w="lg" len="lg"/>
          </a:ln>
        </p:spPr>
      </p:cxnSp>
      <p:pic>
        <p:nvPicPr>
          <p:cNvPr id="7" name="Picture 7">
            <a:extLst>
              <a:ext uri="{FF2B5EF4-FFF2-40B4-BE49-F238E27FC236}">
                <a16:creationId xmlns:a16="http://schemas.microsoft.com/office/drawing/2014/main" id="{2971DBE8-BADB-0833-DC3A-55A4E51E35CE}"/>
              </a:ext>
            </a:extLst>
          </p:cNvPr>
          <p:cNvPicPr>
            <a:picLocks noChangeAspect="1"/>
          </p:cNvPicPr>
          <p:nvPr/>
        </p:nvPicPr>
        <p:blipFill>
          <a:blip r:embed="rId4"/>
          <a:srcRect l="322" r="322"/>
          <a:stretch>
            <a:fillRect/>
          </a:stretch>
        </p:blipFill>
        <p:spPr>
          <a:xfrm>
            <a:off x="762000" y="1905000"/>
            <a:ext cx="1397000" cy="787400"/>
          </a:xfrm>
          <a:prstGeom prst="rect">
            <a:avLst/>
          </a:prstGeom>
          <a:noFill/>
          <a:ln w="25400" cap="flat" cmpd="sng">
            <a:noFill/>
            <a:prstDash val="solid"/>
            <a:round/>
          </a:ln>
        </p:spPr>
      </p:pic>
      <p:pic>
        <p:nvPicPr>
          <p:cNvPr id="8" name="Picture 8">
            <a:extLst>
              <a:ext uri="{FF2B5EF4-FFF2-40B4-BE49-F238E27FC236}">
                <a16:creationId xmlns:a16="http://schemas.microsoft.com/office/drawing/2014/main" id="{C7B8A4AD-3368-BC57-182B-3F80940AC07F}"/>
              </a:ext>
            </a:extLst>
          </p:cNvPr>
          <p:cNvPicPr>
            <a:picLocks noChangeAspect="1"/>
          </p:cNvPicPr>
          <p:nvPr/>
        </p:nvPicPr>
        <p:blipFill>
          <a:blip r:embed="rId5"/>
          <a:srcRect/>
          <a:stretch>
            <a:fillRect/>
          </a:stretch>
        </p:blipFill>
        <p:spPr>
          <a:xfrm>
            <a:off x="2540000" y="1854200"/>
            <a:ext cx="889000" cy="889000"/>
          </a:xfrm>
          <a:prstGeom prst="rect">
            <a:avLst/>
          </a:prstGeom>
          <a:noFill/>
          <a:ln w="25400" cap="flat" cmpd="sng">
            <a:noFill/>
            <a:prstDash val="solid"/>
            <a:round/>
          </a:ln>
        </p:spPr>
      </p:pic>
      <p:pic>
        <p:nvPicPr>
          <p:cNvPr id="9" name="Picture 9">
            <a:extLst>
              <a:ext uri="{FF2B5EF4-FFF2-40B4-BE49-F238E27FC236}">
                <a16:creationId xmlns:a16="http://schemas.microsoft.com/office/drawing/2014/main" id="{39BE771F-97A2-9F02-F51B-470162F2F54F}"/>
              </a:ext>
            </a:extLst>
          </p:cNvPr>
          <p:cNvPicPr>
            <a:picLocks noChangeAspect="1"/>
          </p:cNvPicPr>
          <p:nvPr/>
        </p:nvPicPr>
        <p:blipFill>
          <a:blip r:embed="rId6"/>
          <a:srcRect/>
          <a:stretch>
            <a:fillRect/>
          </a:stretch>
        </p:blipFill>
        <p:spPr>
          <a:xfrm>
            <a:off x="3810000" y="1854200"/>
            <a:ext cx="1333500" cy="889000"/>
          </a:xfrm>
          <a:prstGeom prst="rect">
            <a:avLst/>
          </a:prstGeom>
          <a:noFill/>
          <a:ln w="25400" cap="flat" cmpd="sng">
            <a:noFill/>
            <a:prstDash val="solid"/>
            <a:round/>
          </a:ln>
        </p:spPr>
      </p:pic>
      <p:sp>
        <p:nvSpPr>
          <p:cNvPr id="12" name="AutoShape 12">
            <a:extLst>
              <a:ext uri="{FF2B5EF4-FFF2-40B4-BE49-F238E27FC236}">
                <a16:creationId xmlns:a16="http://schemas.microsoft.com/office/drawing/2014/main" id="{7594F015-F2BB-2D7A-B961-A0698B903245}"/>
              </a:ext>
            </a:extLst>
          </p:cNvPr>
          <p:cNvSpPr/>
          <p:nvPr/>
        </p:nvSpPr>
        <p:spPr>
          <a:xfrm>
            <a:off x="762001" y="3975019"/>
            <a:ext cx="9677948" cy="2269755"/>
          </a:xfrm>
          <a:prstGeom prst="roundRect">
            <a:avLst>
              <a:gd name="adj" fmla="val 12500"/>
            </a:avLst>
          </a:prstGeom>
          <a:solidFill>
            <a:srgbClr val="0D47A1">
              <a:alpha val="5000"/>
            </a:srgbClr>
          </a:solidFill>
          <a:ln w="25400" cap="flat" cmpd="sng">
            <a:noFill/>
            <a:prstDash val="solid"/>
            <a:round/>
          </a:ln>
        </p:spPr>
        <p:txBody>
          <a:bodyPr vert="horz" wrap="square" lIns="127000" tIns="127000" rIns="127000" bIns="0" rtlCol="0" anchor="ctr" anchorCtr="0"/>
          <a:lstStyle/>
          <a:p>
            <a:pPr indent="0" algn="just">
              <a:lnSpc>
                <a:spcPct val="108333"/>
              </a:lnSpc>
              <a:defRPr/>
            </a:pPr>
            <a:r>
              <a:rPr lang="en-US" sz="1800" b="0" i="0" u="none" strike="noStrike" dirty="0">
                <a:solidFill>
                  <a:srgbClr val="424242"/>
                </a:solidFill>
                <a:latin typeface="Noto Sans SC"/>
                <a:ea typeface="Noto Sans SC"/>
                <a:cs typeface="Noto Sans SC"/>
                <a:sym typeface="Noto Sans SC"/>
              </a:rPr>
              <a:t>MATLAB</a:t>
            </a:r>
            <a:r>
              <a:rPr lang="zh-CN" altLang="en-US" sz="1800" b="0" i="0" u="none" strike="noStrike" dirty="0">
                <a:solidFill>
                  <a:srgbClr val="424242"/>
                </a:solidFill>
                <a:latin typeface="Noto Sans SC"/>
                <a:ea typeface="Noto Sans SC"/>
                <a:cs typeface="Noto Sans SC"/>
                <a:sym typeface="Noto Sans SC"/>
              </a:rPr>
              <a:t>数学公式推理</a:t>
            </a:r>
            <a:r>
              <a:rPr lang="zh-CN" altLang="en-US" sz="1000" b="0" i="0" u="none" strike="noStrike" dirty="0">
                <a:solidFill>
                  <a:srgbClr val="0070C0"/>
                </a:solidFill>
                <a:latin typeface="Noto Sans SC"/>
                <a:ea typeface="Noto Sans SC"/>
                <a:cs typeface="Noto Sans SC"/>
                <a:sym typeface="Noto Sans SC"/>
              </a:rPr>
              <a:t>（</a:t>
            </a:r>
            <a:r>
              <a:rPr lang="en-US" altLang="zh-CN" sz="1000" b="0" i="0" u="none" strike="noStrike" dirty="0">
                <a:solidFill>
                  <a:srgbClr val="0070C0"/>
                </a:solidFill>
                <a:latin typeface="Noto Sans SC"/>
                <a:ea typeface="Noto Sans SC"/>
                <a:cs typeface="Noto Sans SC"/>
                <a:sym typeface="Noto Sans SC"/>
                <a:hlinkClick r:id="rId7">
                  <a:extLst>
                    <a:ext uri="{A12FA001-AC4F-418D-AE19-62706E023703}">
                      <ahyp:hlinkClr xmlns:ahyp="http://schemas.microsoft.com/office/drawing/2018/hyperlinkcolor" val="tx"/>
                    </a:ext>
                  </a:extLst>
                </a:hlinkClick>
              </a:rPr>
              <a:t>https://ww2.mathworks.cn/help/install/ug/install-products-with-internet-connection.html</a:t>
            </a:r>
            <a:r>
              <a:rPr lang="zh-CN" altLang="en-US" sz="1000" b="0" i="0" u="none" strike="noStrike" dirty="0">
                <a:solidFill>
                  <a:srgbClr val="0070C0"/>
                </a:solidFill>
                <a:latin typeface="Noto Sans SC"/>
                <a:ea typeface="Noto Sans SC"/>
                <a:cs typeface="Noto Sans SC"/>
                <a:sym typeface="Noto Sans SC"/>
              </a:rPr>
              <a:t>）</a:t>
            </a:r>
            <a:endParaRPr lang="en-US" altLang="zh-CN" sz="1000" b="0" i="0" u="none" strike="noStrike" dirty="0">
              <a:solidFill>
                <a:srgbClr val="0070C0"/>
              </a:solidFill>
              <a:latin typeface="Noto Sans SC"/>
              <a:ea typeface="Noto Sans SC"/>
              <a:cs typeface="Noto Sans SC"/>
              <a:sym typeface="Noto Sans SC"/>
            </a:endParaRPr>
          </a:p>
          <a:p>
            <a:pPr algn="just">
              <a:lnSpc>
                <a:spcPct val="108333"/>
              </a:lnSpc>
              <a:defRPr/>
            </a:pPr>
            <a:r>
              <a:rPr lang="en-US" altLang="zh-CN" sz="1800" b="0" i="0" u="none" strike="noStrike" dirty="0">
                <a:solidFill>
                  <a:srgbClr val="424242"/>
                </a:solidFill>
                <a:latin typeface="Noto Sans SC"/>
                <a:ea typeface="Noto Sans SC"/>
                <a:cs typeface="Noto Sans SC"/>
                <a:sym typeface="Noto Sans SC"/>
              </a:rPr>
              <a:t>Python</a:t>
            </a:r>
            <a:r>
              <a:rPr lang="zh-CN" altLang="en-US" sz="1800" dirty="0">
                <a:solidFill>
                  <a:srgbClr val="424242"/>
                </a:solidFill>
                <a:latin typeface="Noto Sans SC"/>
                <a:ea typeface="Noto Sans SC"/>
                <a:cs typeface="Noto Sans SC"/>
                <a:sym typeface="Noto Sans SC"/>
              </a:rPr>
              <a:t>代码处理</a:t>
            </a:r>
            <a:r>
              <a:rPr lang="zh-CN" altLang="en-US" sz="1000" dirty="0">
                <a:solidFill>
                  <a:srgbClr val="0070C0"/>
                </a:solidFill>
                <a:latin typeface="Noto Sans SC"/>
                <a:ea typeface="Noto Sans SC"/>
                <a:sym typeface="Noto Sans SC"/>
              </a:rPr>
              <a:t>（</a:t>
            </a:r>
            <a:r>
              <a:rPr lang="en-US" altLang="zh-CN" sz="1000" dirty="0">
                <a:solidFill>
                  <a:srgbClr val="0070C0"/>
                </a:solidFill>
                <a:latin typeface="Noto Sans SC"/>
                <a:ea typeface="Noto Sans SC"/>
                <a:sym typeface="Noto Sans SC"/>
                <a:hlinkClick r:id="rId8">
                  <a:extLst>
                    <a:ext uri="{A12FA001-AC4F-418D-AE19-62706E023703}">
                      <ahyp:hlinkClr xmlns:ahyp="http://schemas.microsoft.com/office/drawing/2018/hyperlinkcolor" val="tx"/>
                    </a:ext>
                  </a:extLst>
                </a:hlinkClick>
              </a:rPr>
              <a:t>https://www.jetbrains.com.cn/pycharm/download/?section=windows</a:t>
            </a:r>
            <a:r>
              <a:rPr lang="zh-CN" altLang="en-US" sz="1000" dirty="0">
                <a:solidFill>
                  <a:srgbClr val="0070C0"/>
                </a:solidFill>
                <a:latin typeface="Noto Sans SC"/>
                <a:ea typeface="Noto Sans SC"/>
                <a:sym typeface="Noto Sans SC"/>
              </a:rPr>
              <a:t>），</a:t>
            </a:r>
            <a:endParaRPr lang="en-US" altLang="zh-CN" sz="1000" dirty="0">
              <a:solidFill>
                <a:srgbClr val="0070C0"/>
              </a:solidFill>
              <a:latin typeface="Noto Sans SC"/>
              <a:ea typeface="Noto Sans SC"/>
              <a:sym typeface="Noto Sans SC"/>
            </a:endParaRPr>
          </a:p>
          <a:p>
            <a:pPr indent="0" algn="just">
              <a:lnSpc>
                <a:spcPct val="108333"/>
              </a:lnSpc>
              <a:defRPr/>
            </a:pPr>
            <a:r>
              <a:rPr lang="en-US" altLang="zh-CN" sz="1800" dirty="0">
                <a:solidFill>
                  <a:srgbClr val="424242"/>
                </a:solidFill>
                <a:latin typeface="Noto Sans SC"/>
                <a:ea typeface="Noto Sans SC"/>
                <a:cs typeface="Noto Sans SC"/>
                <a:sym typeface="Noto Sans SC"/>
              </a:rPr>
              <a:t>Origin</a:t>
            </a:r>
            <a:r>
              <a:rPr lang="zh-CN" altLang="en-US" sz="1000" dirty="0">
                <a:solidFill>
                  <a:srgbClr val="0070C0"/>
                </a:solidFill>
                <a:latin typeface="Noto Sans SC"/>
                <a:ea typeface="Noto Sans SC"/>
                <a:sym typeface="Noto Sans SC"/>
              </a:rPr>
              <a:t>（</a:t>
            </a:r>
            <a:r>
              <a:rPr lang="en-US" altLang="zh-CN" sz="1000" dirty="0">
                <a:solidFill>
                  <a:srgbClr val="0070C0"/>
                </a:solidFill>
                <a:latin typeface="Noto Sans SC"/>
                <a:ea typeface="Noto Sans SC"/>
                <a:sym typeface="Noto Sans SC"/>
              </a:rPr>
              <a:t>https://www.origincn.com.cn/download.html</a:t>
            </a:r>
            <a:r>
              <a:rPr lang="zh-CN" altLang="en-US" sz="1000" dirty="0">
                <a:solidFill>
                  <a:srgbClr val="0070C0"/>
                </a:solidFill>
                <a:latin typeface="Noto Sans SC"/>
                <a:ea typeface="Noto Sans SC"/>
                <a:sym typeface="Noto Sans SC"/>
              </a:rPr>
              <a:t>）</a:t>
            </a:r>
            <a:endParaRPr lang="en-US" altLang="zh-CN" sz="1000" dirty="0">
              <a:solidFill>
                <a:srgbClr val="0070C0"/>
              </a:solidFill>
              <a:latin typeface="Noto Sans SC"/>
              <a:ea typeface="Noto Sans SC"/>
              <a:sym typeface="Noto Sans SC"/>
            </a:endParaRPr>
          </a:p>
          <a:p>
            <a:pPr algn="just">
              <a:lnSpc>
                <a:spcPct val="108333"/>
              </a:lnSpc>
              <a:defRPr/>
            </a:pPr>
            <a:r>
              <a:rPr lang="en-US" altLang="zh-CN" sz="1800" dirty="0">
                <a:solidFill>
                  <a:srgbClr val="424242"/>
                </a:solidFill>
                <a:latin typeface="Noto Sans SC"/>
                <a:ea typeface="Noto Sans SC"/>
                <a:cs typeface="Noto Sans SC"/>
                <a:sym typeface="Noto Sans SC"/>
              </a:rPr>
              <a:t>Visio</a:t>
            </a:r>
            <a:r>
              <a:rPr lang="zh-CN" altLang="en-US" sz="1800" dirty="0">
                <a:solidFill>
                  <a:srgbClr val="424242"/>
                </a:solidFill>
                <a:latin typeface="Noto Sans SC"/>
                <a:ea typeface="Noto Sans SC"/>
                <a:cs typeface="Noto Sans SC"/>
                <a:sym typeface="Noto Sans SC"/>
              </a:rPr>
              <a:t>画图</a:t>
            </a:r>
            <a:r>
              <a:rPr lang="zh-CN" altLang="en-US" sz="1000" dirty="0">
                <a:solidFill>
                  <a:srgbClr val="0070C0"/>
                </a:solidFill>
                <a:latin typeface="Noto Sans SC"/>
                <a:ea typeface="Noto Sans SC"/>
                <a:sym typeface="Noto Sans SC"/>
              </a:rPr>
              <a:t>（</a:t>
            </a:r>
            <a:r>
              <a:rPr lang="en-US" altLang="zh-CN" sz="1000" dirty="0">
                <a:solidFill>
                  <a:srgbClr val="0070C0"/>
                </a:solidFill>
                <a:latin typeface="Noto Sans SC"/>
                <a:ea typeface="Noto Sans SC"/>
                <a:sym typeface="Noto Sans SC"/>
              </a:rPr>
              <a:t>https://www.microsoft.com/zh-cn/microsoft-365/visio/</a:t>
            </a:r>
            <a:r>
              <a:rPr lang="zh-CN" altLang="en-US" sz="1000" dirty="0">
                <a:solidFill>
                  <a:srgbClr val="0070C0"/>
                </a:solidFill>
                <a:latin typeface="Noto Sans SC"/>
                <a:ea typeface="Noto Sans SC"/>
                <a:sym typeface="Noto Sans SC"/>
              </a:rPr>
              <a:t>），</a:t>
            </a:r>
            <a:endParaRPr lang="en-US" altLang="zh-CN" sz="1000" dirty="0">
              <a:solidFill>
                <a:srgbClr val="0070C0"/>
              </a:solidFill>
              <a:latin typeface="Noto Sans SC"/>
              <a:ea typeface="Noto Sans SC"/>
              <a:sym typeface="Noto Sans SC"/>
            </a:endParaRPr>
          </a:p>
          <a:p>
            <a:pPr indent="0" algn="just">
              <a:lnSpc>
                <a:spcPct val="108333"/>
              </a:lnSpc>
              <a:defRPr/>
            </a:pPr>
            <a:r>
              <a:rPr lang="en-US" sz="1800" dirty="0" err="1">
                <a:solidFill>
                  <a:srgbClr val="424242"/>
                </a:solidFill>
                <a:latin typeface="Noto Sans SC"/>
                <a:ea typeface="Noto Sans SC"/>
                <a:sym typeface="Noto Sans SC"/>
              </a:rPr>
              <a:t>S</a:t>
            </a:r>
            <a:r>
              <a:rPr lang="en-US" altLang="zh-CN" sz="1800" dirty="0" err="1">
                <a:solidFill>
                  <a:srgbClr val="424242"/>
                </a:solidFill>
                <a:latin typeface="Noto Sans SC"/>
                <a:ea typeface="Noto Sans SC"/>
                <a:sym typeface="Noto Sans SC"/>
              </a:rPr>
              <a:t>impletext</a:t>
            </a:r>
            <a:r>
              <a:rPr lang="zh-CN" altLang="en-US" sz="1800" dirty="0">
                <a:solidFill>
                  <a:srgbClr val="424242"/>
                </a:solidFill>
                <a:latin typeface="Noto Sans SC"/>
                <a:ea typeface="Noto Sans SC"/>
                <a:sym typeface="Noto Sans SC"/>
              </a:rPr>
              <a:t>公式扫描</a:t>
            </a:r>
            <a:r>
              <a:rPr lang="zh-CN" altLang="en-US" sz="1000" dirty="0">
                <a:solidFill>
                  <a:srgbClr val="0070C0"/>
                </a:solidFill>
                <a:latin typeface="Noto Sans SC"/>
                <a:ea typeface="Noto Sans SC"/>
                <a:sym typeface="Noto Sans SC"/>
              </a:rPr>
              <a:t>（</a:t>
            </a:r>
            <a:r>
              <a:rPr lang="en-US" altLang="zh-CN" sz="1000" dirty="0">
                <a:solidFill>
                  <a:srgbClr val="0070C0"/>
                </a:solidFill>
                <a:latin typeface="Noto Sans SC"/>
                <a:ea typeface="Noto Sans SC"/>
                <a:sym typeface="Noto Sans SC"/>
              </a:rPr>
              <a:t>https://simpletex.cn/</a:t>
            </a:r>
            <a:r>
              <a:rPr lang="zh-CN" altLang="en-US" sz="1000" dirty="0">
                <a:solidFill>
                  <a:srgbClr val="0070C0"/>
                </a:solidFill>
                <a:latin typeface="Noto Sans SC"/>
                <a:ea typeface="Noto Sans SC"/>
                <a:sym typeface="Noto Sans SC"/>
              </a:rPr>
              <a:t>）</a:t>
            </a:r>
            <a:endParaRPr lang="en-US" altLang="zh-CN" sz="1000" dirty="0">
              <a:solidFill>
                <a:srgbClr val="0070C0"/>
              </a:solidFill>
              <a:latin typeface="Noto Sans SC"/>
              <a:ea typeface="Noto Sans SC"/>
              <a:sym typeface="Noto Sans SC"/>
            </a:endParaRPr>
          </a:p>
          <a:p>
            <a:pPr indent="0" algn="just">
              <a:lnSpc>
                <a:spcPct val="108333"/>
              </a:lnSpc>
              <a:defRPr/>
            </a:pPr>
            <a:r>
              <a:rPr lang="en-US" sz="1800" dirty="0" err="1">
                <a:solidFill>
                  <a:srgbClr val="424242"/>
                </a:solidFill>
                <a:latin typeface="Noto Sans SC"/>
                <a:ea typeface="Noto Sans SC"/>
                <a:sym typeface="Noto Sans SC"/>
              </a:rPr>
              <a:t>A</a:t>
            </a:r>
            <a:r>
              <a:rPr lang="en-US" altLang="zh-CN" sz="1800" dirty="0" err="1">
                <a:solidFill>
                  <a:srgbClr val="424242"/>
                </a:solidFill>
                <a:latin typeface="Noto Sans SC"/>
                <a:ea typeface="Noto Sans SC"/>
                <a:sym typeface="Noto Sans SC"/>
              </a:rPr>
              <a:t>utoDL</a:t>
            </a:r>
            <a:r>
              <a:rPr lang="zh-CN" altLang="en-US" sz="1800" dirty="0">
                <a:solidFill>
                  <a:srgbClr val="424242"/>
                </a:solidFill>
                <a:latin typeface="Noto Sans SC"/>
                <a:ea typeface="Noto Sans SC"/>
                <a:sym typeface="Noto Sans SC"/>
              </a:rPr>
              <a:t>服务器</a:t>
            </a:r>
            <a:r>
              <a:rPr lang="zh-CN" altLang="en-US" sz="1000" dirty="0">
                <a:solidFill>
                  <a:srgbClr val="0070C0"/>
                </a:solidFill>
                <a:latin typeface="Noto Sans SC"/>
                <a:ea typeface="Noto Sans SC"/>
                <a:sym typeface="Noto Sans SC"/>
              </a:rPr>
              <a:t>（</a:t>
            </a:r>
            <a:r>
              <a:rPr lang="en-US" altLang="zh-CN" sz="1000" dirty="0">
                <a:solidFill>
                  <a:srgbClr val="0070C0"/>
                </a:solidFill>
                <a:latin typeface="Noto Sans SC"/>
                <a:ea typeface="Noto Sans SC"/>
                <a:sym typeface="Noto Sans SC"/>
                <a:hlinkClick r:id="rId9"/>
              </a:rPr>
              <a:t>https://www.autodl.com/home</a:t>
            </a:r>
            <a:r>
              <a:rPr lang="zh-CN" altLang="en-US" sz="1000" dirty="0">
                <a:solidFill>
                  <a:srgbClr val="0070C0"/>
                </a:solidFill>
                <a:latin typeface="Noto Sans SC"/>
                <a:ea typeface="Noto Sans SC"/>
                <a:sym typeface="Noto Sans SC"/>
              </a:rPr>
              <a:t>）。</a:t>
            </a:r>
            <a:endParaRPr lang="en-US" altLang="zh-CN" sz="1000" dirty="0">
              <a:solidFill>
                <a:srgbClr val="0070C0"/>
              </a:solidFill>
              <a:latin typeface="Noto Sans SC"/>
              <a:ea typeface="Noto Sans SC"/>
              <a:sym typeface="Noto Sans SC"/>
            </a:endParaRPr>
          </a:p>
          <a:p>
            <a:pPr indent="0" algn="just">
              <a:lnSpc>
                <a:spcPct val="108333"/>
              </a:lnSpc>
              <a:defRPr/>
            </a:pPr>
            <a:r>
              <a:rPr lang="en-US" sz="1800" dirty="0" err="1">
                <a:solidFill>
                  <a:schemeClr val="tx1"/>
                </a:solidFill>
                <a:latin typeface="Noto Sans SC"/>
                <a:ea typeface="Noto Sans SC"/>
              </a:rPr>
              <a:t>C</a:t>
            </a:r>
            <a:r>
              <a:rPr lang="en-US" altLang="zh-CN" sz="1800" dirty="0" err="1">
                <a:solidFill>
                  <a:schemeClr val="tx1"/>
                </a:solidFill>
                <a:latin typeface="Noto Sans SC"/>
                <a:ea typeface="Noto Sans SC"/>
              </a:rPr>
              <a:t>hatgpt</a:t>
            </a:r>
            <a:r>
              <a:rPr lang="zh-CN" altLang="en-US" sz="1800" dirty="0">
                <a:solidFill>
                  <a:schemeClr val="tx1"/>
                </a:solidFill>
                <a:latin typeface="Noto Sans SC"/>
                <a:ea typeface="Noto Sans SC"/>
              </a:rPr>
              <a:t>，</a:t>
            </a:r>
            <a:r>
              <a:rPr lang="en-US" altLang="zh-CN" sz="1800" dirty="0">
                <a:solidFill>
                  <a:schemeClr val="tx1"/>
                </a:solidFill>
                <a:latin typeface="Noto Sans SC"/>
                <a:ea typeface="Noto Sans SC"/>
              </a:rPr>
              <a:t>Gemini3 </a:t>
            </a:r>
            <a:r>
              <a:rPr lang="zh-CN" altLang="en-US" sz="1000" dirty="0">
                <a:solidFill>
                  <a:srgbClr val="0070C0"/>
                </a:solidFill>
                <a:latin typeface="Noto Sans SC"/>
                <a:ea typeface="Noto Sans SC"/>
              </a:rPr>
              <a:t>（</a:t>
            </a:r>
            <a:r>
              <a:rPr lang="en-US" altLang="zh-CN" sz="1000" dirty="0">
                <a:solidFill>
                  <a:srgbClr val="0070C0"/>
                </a:solidFill>
                <a:latin typeface="Noto Sans SC"/>
                <a:ea typeface="Noto Sans SC"/>
              </a:rPr>
              <a:t> www.chatgpt .com, https://www.gemini-cn.com/</a:t>
            </a:r>
            <a:r>
              <a:rPr lang="zh-CN" altLang="en-US" sz="1000" dirty="0">
                <a:solidFill>
                  <a:srgbClr val="0070C0"/>
                </a:solidFill>
                <a:latin typeface="Noto Sans SC"/>
                <a:ea typeface="Noto Sans SC"/>
              </a:rPr>
              <a:t>）</a:t>
            </a:r>
            <a:endParaRPr lang="en-US" sz="1000" dirty="0">
              <a:solidFill>
                <a:srgbClr val="0070C0"/>
              </a:solidFill>
              <a:latin typeface="Noto Sans SC"/>
              <a:ea typeface="Noto Sans SC"/>
            </a:endParaRPr>
          </a:p>
        </p:txBody>
      </p:sp>
      <p:sp>
        <p:nvSpPr>
          <p:cNvPr id="20" name="AutoShape 20">
            <a:extLst>
              <a:ext uri="{FF2B5EF4-FFF2-40B4-BE49-F238E27FC236}">
                <a16:creationId xmlns:a16="http://schemas.microsoft.com/office/drawing/2014/main" id="{63116555-6800-298D-E9E1-8E4FFFC4165E}"/>
              </a:ext>
            </a:extLst>
          </p:cNvPr>
          <p:cNvSpPr/>
          <p:nvPr/>
        </p:nvSpPr>
        <p:spPr>
          <a:xfrm>
            <a:off x="0" y="6781800"/>
            <a:ext cx="12192000" cy="76200"/>
          </a:xfrm>
          <a:prstGeom prst="roundRect">
            <a:avLst>
              <a:gd name="adj" fmla="val 0"/>
            </a:avLst>
          </a:prstGeom>
          <a:solidFill>
            <a:srgbClr val="0D47A1">
              <a:alpha val="100000"/>
            </a:srgbClr>
          </a:solidFill>
          <a:ln w="25400" cap="flat" cmpd="sng">
            <a:noFill/>
            <a:prstDash val="solid"/>
            <a:round/>
          </a:ln>
        </p:spPr>
        <p:txBody>
          <a:bodyPr vert="horz" wrap="square" lIns="63500" tIns="63500" rIns="63500" bIns="63500" rtlCol="0" anchor="ctr"/>
          <a:lstStyle/>
          <a:p>
            <a:pPr algn="ctr">
              <a:defRPr/>
            </a:pPr>
            <a:endParaRPr/>
          </a:p>
        </p:txBody>
      </p:sp>
      <p:pic>
        <p:nvPicPr>
          <p:cNvPr id="21" name="图片 20">
            <a:extLst>
              <a:ext uri="{FF2B5EF4-FFF2-40B4-BE49-F238E27FC236}">
                <a16:creationId xmlns:a16="http://schemas.microsoft.com/office/drawing/2014/main" id="{F6E27E47-E6B4-CD72-2C7E-54711474A212}"/>
              </a:ext>
            </a:extLst>
          </p:cNvPr>
          <p:cNvPicPr>
            <a:picLocks noChangeAspect="1"/>
          </p:cNvPicPr>
          <p:nvPr/>
        </p:nvPicPr>
        <p:blipFill>
          <a:blip r:embed="rId10"/>
          <a:stretch>
            <a:fillRect/>
          </a:stretch>
        </p:blipFill>
        <p:spPr>
          <a:xfrm>
            <a:off x="727074" y="2959100"/>
            <a:ext cx="889001" cy="889001"/>
          </a:xfrm>
          <a:prstGeom prst="rect">
            <a:avLst/>
          </a:prstGeom>
        </p:spPr>
      </p:pic>
      <p:pic>
        <p:nvPicPr>
          <p:cNvPr id="1026" name="Picture 2" descr="visio下载-visio官方版下载[图表软件]-下载之家">
            <a:extLst>
              <a:ext uri="{FF2B5EF4-FFF2-40B4-BE49-F238E27FC236}">
                <a16:creationId xmlns:a16="http://schemas.microsoft.com/office/drawing/2014/main" id="{2172FEBF-FF02-57D0-C0A9-0C269707060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06825" y="3022439"/>
            <a:ext cx="1536700" cy="76835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10">
            <a:extLst>
              <a:ext uri="{FF2B5EF4-FFF2-40B4-BE49-F238E27FC236}">
                <a16:creationId xmlns:a16="http://schemas.microsoft.com/office/drawing/2014/main" id="{4F97B720-384A-377F-3663-BBA14A4FA687}"/>
              </a:ext>
            </a:extLst>
          </p:cNvPr>
          <p:cNvPicPr>
            <a:picLocks noChangeAspect="1"/>
          </p:cNvPicPr>
          <p:nvPr/>
        </p:nvPicPr>
        <p:blipFill>
          <a:blip r:embed="rId12"/>
          <a:stretch>
            <a:fillRect/>
          </a:stretch>
        </p:blipFill>
        <p:spPr>
          <a:xfrm>
            <a:off x="3934275" y="3067085"/>
            <a:ext cx="1790476" cy="571429"/>
          </a:xfrm>
          <a:prstGeom prst="rect">
            <a:avLst/>
          </a:prstGeom>
        </p:spPr>
      </p:pic>
      <p:pic>
        <p:nvPicPr>
          <p:cNvPr id="23" name="图片 22">
            <a:extLst>
              <a:ext uri="{FF2B5EF4-FFF2-40B4-BE49-F238E27FC236}">
                <a16:creationId xmlns:a16="http://schemas.microsoft.com/office/drawing/2014/main" id="{17BA0978-76F1-DFA4-2C56-775C67A32EC9}"/>
              </a:ext>
            </a:extLst>
          </p:cNvPr>
          <p:cNvPicPr>
            <a:picLocks noChangeAspect="1"/>
          </p:cNvPicPr>
          <p:nvPr/>
        </p:nvPicPr>
        <p:blipFill>
          <a:blip r:embed="rId13"/>
          <a:stretch>
            <a:fillRect/>
          </a:stretch>
        </p:blipFill>
        <p:spPr>
          <a:xfrm>
            <a:off x="5969000" y="1854200"/>
            <a:ext cx="989499" cy="838200"/>
          </a:xfrm>
          <a:prstGeom prst="rect">
            <a:avLst/>
          </a:prstGeom>
        </p:spPr>
      </p:pic>
      <p:pic>
        <p:nvPicPr>
          <p:cNvPr id="25" name="图片 24">
            <a:extLst>
              <a:ext uri="{FF2B5EF4-FFF2-40B4-BE49-F238E27FC236}">
                <a16:creationId xmlns:a16="http://schemas.microsoft.com/office/drawing/2014/main" id="{242394E9-FF07-D09E-5503-1D15085DA388}"/>
              </a:ext>
            </a:extLst>
          </p:cNvPr>
          <p:cNvPicPr>
            <a:picLocks noChangeAspect="1"/>
          </p:cNvPicPr>
          <p:nvPr/>
        </p:nvPicPr>
        <p:blipFill>
          <a:blip r:embed="rId14"/>
          <a:stretch>
            <a:fillRect/>
          </a:stretch>
        </p:blipFill>
        <p:spPr>
          <a:xfrm>
            <a:off x="6192483" y="2875349"/>
            <a:ext cx="2037117" cy="954899"/>
          </a:xfrm>
          <a:prstGeom prst="rect">
            <a:avLst/>
          </a:prstGeom>
        </p:spPr>
      </p:pic>
    </p:spTree>
    <p:extLst>
      <p:ext uri="{BB962C8B-B14F-4D97-AF65-F5344CB8AC3E}">
        <p14:creationId xmlns:p14="http://schemas.microsoft.com/office/powerpoint/2010/main" val="2825216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7141A-82CF-97DD-106E-113FFFDD0101}"/>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3AC7F235-58B9-DE0C-2A74-DB35366EA3BD}"/>
              </a:ext>
            </a:extLst>
          </p:cNvPr>
          <p:cNvPicPr>
            <a:picLocks noChangeAspect="1"/>
          </p:cNvPicPr>
          <p:nvPr/>
        </p:nvPicPr>
        <p:blipFill>
          <a:blip r:embed="rId3"/>
          <a:srcRect/>
          <a:stretch>
            <a:fillRect/>
          </a:stretch>
        </p:blipFill>
        <p:spPr>
          <a:xfrm>
            <a:off x="0" y="0"/>
            <a:ext cx="12192000" cy="6858000"/>
          </a:xfrm>
          <a:prstGeom prst="rect">
            <a:avLst/>
          </a:prstGeom>
          <a:noFill/>
          <a:ln w="25400" cap="flat" cmpd="sng">
            <a:noFill/>
            <a:prstDash val="solid"/>
            <a:round/>
          </a:ln>
        </p:spPr>
      </p:pic>
      <p:sp>
        <p:nvSpPr>
          <p:cNvPr id="3" name="AutoShape 3">
            <a:extLst>
              <a:ext uri="{FF2B5EF4-FFF2-40B4-BE49-F238E27FC236}">
                <a16:creationId xmlns:a16="http://schemas.microsoft.com/office/drawing/2014/main" id="{92038659-97B3-06D3-6B95-9966971CC06A}"/>
              </a:ext>
            </a:extLst>
          </p:cNvPr>
          <p:cNvSpPr/>
          <p:nvPr/>
        </p:nvSpPr>
        <p:spPr>
          <a:xfrm>
            <a:off x="0" y="0"/>
            <a:ext cx="12192000" cy="6858000"/>
          </a:xfrm>
          <a:prstGeom prst="roundRect">
            <a:avLst>
              <a:gd name="adj" fmla="val 0"/>
            </a:avLst>
          </a:prstGeom>
          <a:solidFill>
            <a:srgbClr val="FFFFFF">
              <a:alpha val="90000"/>
            </a:srgbClr>
          </a:solidFill>
          <a:ln w="25400" cap="flat" cmpd="sng">
            <a:noFill/>
            <a:prstDash val="solid"/>
            <a:round/>
          </a:ln>
        </p:spPr>
        <p:txBody>
          <a:bodyPr vert="horz" wrap="square" lIns="63500" tIns="63500" rIns="63500" bIns="63500" rtlCol="0" anchor="ctr"/>
          <a:lstStyle/>
          <a:p>
            <a:pPr algn="ctr">
              <a:defRPr/>
            </a:pPr>
            <a:endParaRPr/>
          </a:p>
        </p:txBody>
      </p:sp>
      <p:sp>
        <p:nvSpPr>
          <p:cNvPr id="4" name="AutoShape 4">
            <a:extLst>
              <a:ext uri="{FF2B5EF4-FFF2-40B4-BE49-F238E27FC236}">
                <a16:creationId xmlns:a16="http://schemas.microsoft.com/office/drawing/2014/main" id="{7A47A7BE-2A94-1DCE-CE38-6B1DDB2D4323}"/>
              </a:ext>
            </a:extLst>
          </p:cNvPr>
          <p:cNvSpPr/>
          <p:nvPr/>
        </p:nvSpPr>
        <p:spPr>
          <a:xfrm>
            <a:off x="762000" y="508000"/>
            <a:ext cx="3581400" cy="508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3200" b="1" i="0" u="none" strike="noStrike">
                <a:solidFill>
                  <a:srgbClr val="0D47A1"/>
                </a:solidFill>
                <a:latin typeface="Noto Sans SC"/>
                <a:ea typeface="Noto Sans SC"/>
                <a:cs typeface="Noto Sans SC"/>
                <a:sym typeface="Noto Sans SC"/>
              </a:rPr>
              <a:t>使用的工具与软件</a:t>
            </a:r>
            <a:endParaRPr lang="en-US" sz="1100"/>
          </a:p>
        </p:txBody>
      </p:sp>
      <p:sp>
        <p:nvSpPr>
          <p:cNvPr id="5" name="AutoShape 5">
            <a:extLst>
              <a:ext uri="{FF2B5EF4-FFF2-40B4-BE49-F238E27FC236}">
                <a16:creationId xmlns:a16="http://schemas.microsoft.com/office/drawing/2014/main" id="{0CD7634E-A7C7-D902-A423-5C9E2C143086}"/>
              </a:ext>
            </a:extLst>
          </p:cNvPr>
          <p:cNvSpPr/>
          <p:nvPr/>
        </p:nvSpPr>
        <p:spPr>
          <a:xfrm>
            <a:off x="762000" y="1270000"/>
            <a:ext cx="4826000" cy="381000"/>
          </a:xfrm>
          <a:prstGeom prst="rect">
            <a:avLst/>
          </a:prstGeom>
          <a:noFill/>
          <a:ln w="12700" cap="flat" cmpd="sng">
            <a:noFill/>
            <a:prstDash val="solid"/>
            <a:round/>
          </a:ln>
        </p:spPr>
        <p:txBody>
          <a:bodyPr vert="horz" wrap="square" lIns="0" tIns="0" rIns="0" bIns="0" rtlCol="0" anchor="ctr" anchorCtr="0"/>
          <a:lstStyle/>
          <a:p>
            <a:pPr>
              <a:lnSpc>
                <a:spcPct val="125000"/>
              </a:lnSpc>
              <a:defRPr/>
            </a:pPr>
            <a:r>
              <a:rPr lang="en-US" altLang="zh-CN" sz="2000" b="1" dirty="0" err="1">
                <a:solidFill>
                  <a:srgbClr val="0D47A1"/>
                </a:solidFill>
                <a:latin typeface="Noto Sans SC"/>
                <a:ea typeface="Noto Sans SC"/>
                <a:cs typeface="Noto Sans SC"/>
                <a:sym typeface="Noto Sans SC"/>
              </a:rPr>
              <a:t>写作工具</a:t>
            </a:r>
            <a:endParaRPr lang="en-US" altLang="zh-CN" sz="1100" dirty="0"/>
          </a:p>
        </p:txBody>
      </p:sp>
      <p:cxnSp>
        <p:nvCxnSpPr>
          <p:cNvPr id="6" name="Connector 6">
            <a:extLst>
              <a:ext uri="{FF2B5EF4-FFF2-40B4-BE49-F238E27FC236}">
                <a16:creationId xmlns:a16="http://schemas.microsoft.com/office/drawing/2014/main" id="{8CBFEAE9-451E-B01E-95BA-B08117D69B3B}"/>
              </a:ext>
            </a:extLst>
          </p:cNvPr>
          <p:cNvCxnSpPr>
            <a:cxnSpLocks/>
          </p:cNvCxnSpPr>
          <p:nvPr/>
        </p:nvCxnSpPr>
        <p:spPr>
          <a:xfrm>
            <a:off x="762000" y="1714500"/>
            <a:ext cx="11375180" cy="0"/>
          </a:xfrm>
          <a:prstGeom prst="line">
            <a:avLst/>
          </a:prstGeom>
          <a:solidFill>
            <a:srgbClr val="DEE0E3">
              <a:alpha val="100000"/>
            </a:srgbClr>
          </a:solidFill>
          <a:ln w="25400" cap="flat" cmpd="sng">
            <a:solidFill>
              <a:srgbClr val="0D47A1">
                <a:alpha val="100000"/>
              </a:srgbClr>
            </a:solidFill>
            <a:prstDash val="solid"/>
            <a:round/>
            <a:headEnd type="none" w="lg" len="lg"/>
            <a:tailEnd type="none" w="lg" len="lg"/>
          </a:ln>
        </p:spPr>
      </p:cxnSp>
      <p:pic>
        <p:nvPicPr>
          <p:cNvPr id="15" name="Picture 15">
            <a:extLst>
              <a:ext uri="{FF2B5EF4-FFF2-40B4-BE49-F238E27FC236}">
                <a16:creationId xmlns:a16="http://schemas.microsoft.com/office/drawing/2014/main" id="{EA9C37F7-37D5-217F-336E-949A480E485B}"/>
              </a:ext>
            </a:extLst>
          </p:cNvPr>
          <p:cNvPicPr>
            <a:picLocks noChangeAspect="1"/>
          </p:cNvPicPr>
          <p:nvPr/>
        </p:nvPicPr>
        <p:blipFill>
          <a:blip r:embed="rId4"/>
          <a:srcRect/>
          <a:stretch>
            <a:fillRect/>
          </a:stretch>
        </p:blipFill>
        <p:spPr>
          <a:xfrm>
            <a:off x="3175000" y="1875032"/>
            <a:ext cx="889000" cy="889000"/>
          </a:xfrm>
          <a:prstGeom prst="rect">
            <a:avLst/>
          </a:prstGeom>
          <a:noFill/>
          <a:ln w="25400" cap="flat" cmpd="sng">
            <a:noFill/>
            <a:prstDash val="solid"/>
            <a:round/>
          </a:ln>
        </p:spPr>
      </p:pic>
      <p:pic>
        <p:nvPicPr>
          <p:cNvPr id="16" name="Picture 16">
            <a:extLst>
              <a:ext uri="{FF2B5EF4-FFF2-40B4-BE49-F238E27FC236}">
                <a16:creationId xmlns:a16="http://schemas.microsoft.com/office/drawing/2014/main" id="{032CF3A7-29AB-6B97-70F0-48D8868EF4DC}"/>
              </a:ext>
            </a:extLst>
          </p:cNvPr>
          <p:cNvPicPr>
            <a:picLocks noChangeAspect="1"/>
          </p:cNvPicPr>
          <p:nvPr/>
        </p:nvPicPr>
        <p:blipFill>
          <a:blip r:embed="rId5"/>
          <a:srcRect l="641" r="641"/>
          <a:stretch>
            <a:fillRect/>
          </a:stretch>
        </p:blipFill>
        <p:spPr>
          <a:xfrm>
            <a:off x="828515" y="1930400"/>
            <a:ext cx="1778000" cy="660400"/>
          </a:xfrm>
          <a:prstGeom prst="rect">
            <a:avLst/>
          </a:prstGeom>
          <a:noFill/>
          <a:ln w="25400" cap="flat" cmpd="sng">
            <a:noFill/>
            <a:prstDash val="solid"/>
            <a:round/>
          </a:ln>
        </p:spPr>
      </p:pic>
      <p:pic>
        <p:nvPicPr>
          <p:cNvPr id="17" name="Picture 17">
            <a:extLst>
              <a:ext uri="{FF2B5EF4-FFF2-40B4-BE49-F238E27FC236}">
                <a16:creationId xmlns:a16="http://schemas.microsoft.com/office/drawing/2014/main" id="{9AEAC3AB-D6DC-305A-6F2B-368CAADB4CE2}"/>
              </a:ext>
            </a:extLst>
          </p:cNvPr>
          <p:cNvPicPr>
            <a:picLocks noChangeAspect="1"/>
          </p:cNvPicPr>
          <p:nvPr/>
        </p:nvPicPr>
        <p:blipFill>
          <a:blip r:embed="rId6"/>
          <a:srcRect t="617" b="617"/>
          <a:stretch>
            <a:fillRect/>
          </a:stretch>
        </p:blipFill>
        <p:spPr>
          <a:xfrm>
            <a:off x="4343400" y="2002032"/>
            <a:ext cx="1714500" cy="635000"/>
          </a:xfrm>
          <a:prstGeom prst="rect">
            <a:avLst/>
          </a:prstGeom>
          <a:noFill/>
          <a:ln w="25400" cap="flat" cmpd="sng">
            <a:noFill/>
            <a:prstDash val="solid"/>
            <a:round/>
          </a:ln>
        </p:spPr>
      </p:pic>
      <p:pic>
        <p:nvPicPr>
          <p:cNvPr id="18" name="Picture 18">
            <a:extLst>
              <a:ext uri="{FF2B5EF4-FFF2-40B4-BE49-F238E27FC236}">
                <a16:creationId xmlns:a16="http://schemas.microsoft.com/office/drawing/2014/main" id="{72BED2F7-D491-7915-F326-64CD96831D81}"/>
              </a:ext>
            </a:extLst>
          </p:cNvPr>
          <p:cNvPicPr>
            <a:picLocks noChangeAspect="1"/>
          </p:cNvPicPr>
          <p:nvPr/>
        </p:nvPicPr>
        <p:blipFill>
          <a:blip r:embed="rId7"/>
          <a:srcRect/>
          <a:stretch>
            <a:fillRect/>
          </a:stretch>
        </p:blipFill>
        <p:spPr>
          <a:xfrm>
            <a:off x="6449590" y="1930400"/>
            <a:ext cx="889000" cy="889000"/>
          </a:xfrm>
          <a:prstGeom prst="rect">
            <a:avLst/>
          </a:prstGeom>
          <a:noFill/>
          <a:ln w="25400" cap="flat" cmpd="sng">
            <a:noFill/>
            <a:prstDash val="solid"/>
            <a:round/>
          </a:ln>
        </p:spPr>
      </p:pic>
      <p:sp>
        <p:nvSpPr>
          <p:cNvPr id="19" name="AutoShape 19">
            <a:extLst>
              <a:ext uri="{FF2B5EF4-FFF2-40B4-BE49-F238E27FC236}">
                <a16:creationId xmlns:a16="http://schemas.microsoft.com/office/drawing/2014/main" id="{CA50916C-5B33-8739-79E6-C2D6D699270C}"/>
              </a:ext>
            </a:extLst>
          </p:cNvPr>
          <p:cNvSpPr/>
          <p:nvPr/>
        </p:nvSpPr>
        <p:spPr>
          <a:xfrm>
            <a:off x="761999" y="3168649"/>
            <a:ext cx="8020187" cy="1016000"/>
          </a:xfrm>
          <a:prstGeom prst="roundRect">
            <a:avLst>
              <a:gd name="adj" fmla="val 12500"/>
            </a:avLst>
          </a:prstGeom>
          <a:solidFill>
            <a:srgbClr val="0D47A1">
              <a:alpha val="5000"/>
            </a:srgbClr>
          </a:solidFill>
          <a:ln w="25400" cap="flat" cmpd="sng">
            <a:noFill/>
            <a:prstDash val="solid"/>
            <a:round/>
          </a:ln>
        </p:spPr>
        <p:txBody>
          <a:bodyPr vert="horz" wrap="square" lIns="127000" tIns="127000" rIns="127000" bIns="0" rtlCol="0" anchor="ctr" anchorCtr="0"/>
          <a:lstStyle/>
          <a:p>
            <a:pPr algn="just">
              <a:lnSpc>
                <a:spcPct val="108333"/>
              </a:lnSpc>
              <a:defRPr/>
            </a:pPr>
            <a:r>
              <a:rPr lang="en-US" sz="1800" dirty="0" err="1">
                <a:solidFill>
                  <a:srgbClr val="424242"/>
                </a:solidFill>
                <a:latin typeface="Noto Sans SC"/>
                <a:ea typeface="Noto Sans SC"/>
                <a:sym typeface="Noto Sans SC"/>
              </a:rPr>
              <a:t>专注学术排版与文献管理。使用LaTeX</a:t>
            </a:r>
            <a:r>
              <a:rPr lang="zh-CN" altLang="en-US" sz="1800" dirty="0">
                <a:solidFill>
                  <a:srgbClr val="424242"/>
                </a:solidFill>
                <a:latin typeface="Noto Sans SC"/>
                <a:ea typeface="Noto Sans SC"/>
                <a:sym typeface="Noto Sans SC"/>
              </a:rPr>
              <a:t>，</a:t>
            </a:r>
            <a:r>
              <a:rPr lang="en-US" sz="1800" dirty="0">
                <a:solidFill>
                  <a:srgbClr val="424242"/>
                </a:solidFill>
                <a:latin typeface="Noto Sans SC"/>
                <a:ea typeface="Noto Sans SC"/>
                <a:sym typeface="Noto Sans SC"/>
              </a:rPr>
              <a:t>Overleaf</a:t>
            </a:r>
            <a:r>
              <a:rPr lang="zh-CN" altLang="en-US" sz="1800" dirty="0">
                <a:solidFill>
                  <a:srgbClr val="424242"/>
                </a:solidFill>
                <a:latin typeface="Noto Sans SC"/>
                <a:ea typeface="Noto Sans SC"/>
                <a:sym typeface="Noto Sans SC"/>
              </a:rPr>
              <a:t>，</a:t>
            </a:r>
            <a:r>
              <a:rPr lang="en-US" sz="1800" dirty="0" err="1">
                <a:solidFill>
                  <a:srgbClr val="424242"/>
                </a:solidFill>
                <a:latin typeface="Noto Sans SC"/>
                <a:ea typeface="Noto Sans SC"/>
                <a:sym typeface="Noto Sans SC"/>
              </a:rPr>
              <a:t>进行专业论文排版，EndNote</a:t>
            </a:r>
            <a:r>
              <a:rPr lang="zh-CN" altLang="en-US" sz="1800" dirty="0">
                <a:solidFill>
                  <a:srgbClr val="424242"/>
                </a:solidFill>
                <a:latin typeface="Noto Sans SC"/>
                <a:ea typeface="Noto Sans SC"/>
                <a:sym typeface="Noto Sans SC"/>
              </a:rPr>
              <a:t>，</a:t>
            </a:r>
            <a:r>
              <a:rPr lang="en-US" sz="1800" dirty="0" err="1">
                <a:solidFill>
                  <a:srgbClr val="424242"/>
                </a:solidFill>
                <a:latin typeface="Noto Sans SC"/>
                <a:ea typeface="Noto Sans SC"/>
                <a:sym typeface="Noto Sans SC"/>
              </a:rPr>
              <a:t>Zotero高效管理参考文献库</a:t>
            </a:r>
            <a:r>
              <a:rPr lang="en-US" sz="1800" dirty="0">
                <a:solidFill>
                  <a:srgbClr val="424242"/>
                </a:solidFill>
                <a:latin typeface="Noto Sans SC"/>
                <a:ea typeface="Noto Sans SC"/>
                <a:sym typeface="Noto Sans SC"/>
              </a:rPr>
              <a:t>。</a:t>
            </a:r>
            <a:endParaRPr lang="en-US" sz="1800" dirty="0">
              <a:solidFill>
                <a:srgbClr val="424242"/>
              </a:solidFill>
              <a:latin typeface="Noto Sans SC"/>
              <a:ea typeface="Noto Sans SC"/>
            </a:endParaRPr>
          </a:p>
        </p:txBody>
      </p:sp>
      <p:sp>
        <p:nvSpPr>
          <p:cNvPr id="20" name="AutoShape 20">
            <a:extLst>
              <a:ext uri="{FF2B5EF4-FFF2-40B4-BE49-F238E27FC236}">
                <a16:creationId xmlns:a16="http://schemas.microsoft.com/office/drawing/2014/main" id="{A1C030CF-4DA7-7C58-7E2E-F21E93B9A7F7}"/>
              </a:ext>
            </a:extLst>
          </p:cNvPr>
          <p:cNvSpPr/>
          <p:nvPr/>
        </p:nvSpPr>
        <p:spPr>
          <a:xfrm>
            <a:off x="0" y="6781800"/>
            <a:ext cx="12192000" cy="76200"/>
          </a:xfrm>
          <a:prstGeom prst="roundRect">
            <a:avLst>
              <a:gd name="adj" fmla="val 0"/>
            </a:avLst>
          </a:prstGeom>
          <a:solidFill>
            <a:srgbClr val="0D47A1">
              <a:alpha val="100000"/>
            </a:srgbClr>
          </a:solidFill>
          <a:ln w="25400" cap="flat" cmpd="sng">
            <a:noFill/>
            <a:prstDash val="solid"/>
            <a:round/>
          </a:ln>
        </p:spPr>
        <p:txBody>
          <a:bodyPr vert="horz" wrap="square" lIns="63500" tIns="63500" rIns="63500" bIns="63500" rtlCol="0" anchor="ctr"/>
          <a:lstStyle/>
          <a:p>
            <a:pPr algn="ctr">
              <a:defRPr/>
            </a:pPr>
            <a:endParaRPr/>
          </a:p>
        </p:txBody>
      </p:sp>
      <p:pic>
        <p:nvPicPr>
          <p:cNvPr id="3074" name="Picture 2" descr="overleaf官网,开源的在线实时协作LaTeX编辑器|非猪ai导航">
            <a:extLst>
              <a:ext uri="{FF2B5EF4-FFF2-40B4-BE49-F238E27FC236}">
                <a16:creationId xmlns:a16="http://schemas.microsoft.com/office/drawing/2014/main" id="{97E67411-8FB3-126A-A8F7-A9B2C8E707F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30280" y="1778001"/>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798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0"/>
            <a:ext cx="12192000" cy="6858000"/>
          </a:xfrm>
          <a:prstGeom prst="rect">
            <a:avLst/>
          </a:prstGeom>
          <a:noFill/>
          <a:ln w="25400" cap="flat" cmpd="sng">
            <a:noFill/>
            <a:prstDash val="solid"/>
            <a:round/>
          </a:ln>
        </p:spPr>
      </p:pic>
      <p:sp>
        <p:nvSpPr>
          <p:cNvPr id="3" name="AutoShape 3"/>
          <p:cNvSpPr/>
          <p:nvPr/>
        </p:nvSpPr>
        <p:spPr>
          <a:xfrm>
            <a:off x="0" y="1651000"/>
            <a:ext cx="12192000" cy="1016000"/>
          </a:xfrm>
          <a:prstGeom prst="rect">
            <a:avLst/>
          </a:prstGeom>
          <a:noFill/>
          <a:ln w="12700" cap="flat" cmpd="sng">
            <a:noFill/>
            <a:prstDash val="solid"/>
            <a:round/>
          </a:ln>
        </p:spPr>
        <p:txBody>
          <a:bodyPr vert="horz" wrap="none" lIns="0" tIns="0" rIns="0" bIns="0" rtlCol="0" anchor="ctr" anchorCtr="0"/>
          <a:lstStyle/>
          <a:p>
            <a:pPr indent="0" algn="ctr">
              <a:lnSpc>
                <a:spcPct val="125000"/>
              </a:lnSpc>
              <a:defRPr/>
            </a:pPr>
            <a:r>
              <a:rPr lang="en-US" sz="6400" b="1" i="0" u="none" strike="noStrike">
                <a:solidFill>
                  <a:srgbClr val="0D47A1"/>
                </a:solidFill>
                <a:latin typeface="SimHei"/>
                <a:ea typeface="SimHei"/>
                <a:cs typeface="SimHei"/>
                <a:sym typeface="SimHei"/>
              </a:rPr>
              <a:t>02</a:t>
            </a:r>
            <a:endParaRPr lang="en-US" sz="1100"/>
          </a:p>
        </p:txBody>
      </p:sp>
      <p:sp>
        <p:nvSpPr>
          <p:cNvPr id="4" name="AutoShape 4"/>
          <p:cNvSpPr/>
          <p:nvPr/>
        </p:nvSpPr>
        <p:spPr>
          <a:xfrm>
            <a:off x="0" y="2794000"/>
            <a:ext cx="12192000" cy="635000"/>
          </a:xfrm>
          <a:prstGeom prst="rect">
            <a:avLst/>
          </a:prstGeom>
          <a:noFill/>
          <a:ln w="12700" cap="flat" cmpd="sng">
            <a:noFill/>
            <a:prstDash val="solid"/>
            <a:round/>
          </a:ln>
        </p:spPr>
        <p:txBody>
          <a:bodyPr vert="horz" wrap="none" lIns="0" tIns="0" rIns="0" bIns="0" rtlCol="0" anchor="ctr" anchorCtr="0"/>
          <a:lstStyle/>
          <a:p>
            <a:pPr indent="0" algn="ctr">
              <a:lnSpc>
                <a:spcPct val="125000"/>
              </a:lnSpc>
              <a:defRPr/>
            </a:pPr>
            <a:r>
              <a:rPr lang="en-US" sz="3200" b="1" i="0" u="none" strike="noStrike" dirty="0" err="1">
                <a:solidFill>
                  <a:srgbClr val="0D47A1"/>
                </a:solidFill>
                <a:latin typeface="SimHei"/>
                <a:ea typeface="SimHei"/>
                <a:cs typeface="SimHei"/>
                <a:sym typeface="SimHei"/>
              </a:rPr>
              <a:t>预答辩修改意见与反思</a:t>
            </a:r>
            <a:endParaRPr lang="en-US" sz="1100" dirty="0"/>
          </a:p>
        </p:txBody>
      </p:sp>
      <p:sp>
        <p:nvSpPr>
          <p:cNvPr id="5" name="AutoShape 5"/>
          <p:cNvSpPr/>
          <p:nvPr/>
        </p:nvSpPr>
        <p:spPr>
          <a:xfrm>
            <a:off x="5715000" y="3619500"/>
            <a:ext cx="762000" cy="50800"/>
          </a:xfrm>
          <a:prstGeom prst="roundRect">
            <a:avLst>
              <a:gd name="adj" fmla="val 0"/>
            </a:avLst>
          </a:prstGeom>
          <a:solidFill>
            <a:srgbClr val="0D47A1">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6" name="AutoShape 6"/>
          <p:cNvSpPr/>
          <p:nvPr/>
        </p:nvSpPr>
        <p:spPr>
          <a:xfrm>
            <a:off x="0" y="3937000"/>
            <a:ext cx="12192000" cy="508000"/>
          </a:xfrm>
          <a:prstGeom prst="rect">
            <a:avLst/>
          </a:prstGeom>
          <a:noFill/>
          <a:ln w="12700" cap="flat" cmpd="sng">
            <a:noFill/>
            <a:prstDash val="solid"/>
            <a:round/>
          </a:ln>
        </p:spPr>
        <p:txBody>
          <a:bodyPr vert="horz" wrap="none" lIns="0" tIns="0" rIns="0" bIns="0" rtlCol="0" anchor="ctr" anchorCtr="0"/>
          <a:lstStyle/>
          <a:p>
            <a:pPr indent="0" algn="ctr">
              <a:lnSpc>
                <a:spcPct val="125000"/>
              </a:lnSpc>
              <a:defRPr/>
            </a:pPr>
            <a:r>
              <a:rPr lang="en-US" sz="2000" b="0" i="0" u="none" strike="noStrike" dirty="0" err="1">
                <a:solidFill>
                  <a:srgbClr val="424242"/>
                </a:solidFill>
                <a:latin typeface="SimHei"/>
                <a:ea typeface="SimHei"/>
                <a:cs typeface="SimHei"/>
                <a:sym typeface="SimHei"/>
              </a:rPr>
              <a:t>老师们的宝贵建议与我的改进思路</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0"/>
            <a:ext cx="12192000" cy="6858000"/>
          </a:xfrm>
          <a:prstGeom prst="rect">
            <a:avLst/>
          </a:prstGeom>
          <a:noFill/>
          <a:ln w="25400" cap="flat" cmpd="sng">
            <a:noFill/>
            <a:prstDash val="solid"/>
            <a:round/>
          </a:ln>
        </p:spPr>
      </p:pic>
      <p:sp>
        <p:nvSpPr>
          <p:cNvPr id="3" name="AutoShape 3"/>
          <p:cNvSpPr/>
          <p:nvPr/>
        </p:nvSpPr>
        <p:spPr>
          <a:xfrm>
            <a:off x="0" y="0"/>
            <a:ext cx="12192000" cy="6858000"/>
          </a:xfrm>
          <a:prstGeom prst="roundRect">
            <a:avLst>
              <a:gd name="adj" fmla="val 0"/>
            </a:avLst>
          </a:prstGeom>
          <a:solidFill>
            <a:srgbClr val="FFFFFF">
              <a:alpha val="90000"/>
            </a:srgbClr>
          </a:solidFill>
          <a:ln w="25400" cap="flat" cmpd="sng">
            <a:noFill/>
            <a:prstDash val="solid"/>
            <a:round/>
          </a:ln>
        </p:spPr>
        <p:txBody>
          <a:bodyPr vert="horz" wrap="square" lIns="63500" tIns="63500" rIns="63500" bIns="63500" rtlCol="0" anchor="ctr"/>
          <a:lstStyle/>
          <a:p>
            <a:pPr algn="ctr">
              <a:defRPr/>
            </a:pPr>
            <a:endParaRPr/>
          </a:p>
        </p:txBody>
      </p:sp>
      <p:sp>
        <p:nvSpPr>
          <p:cNvPr id="4" name="AutoShape 4"/>
          <p:cNvSpPr/>
          <p:nvPr/>
        </p:nvSpPr>
        <p:spPr>
          <a:xfrm>
            <a:off x="762000" y="508000"/>
            <a:ext cx="2679700" cy="508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3200" b="1" i="0" u="none" strike="noStrike">
                <a:solidFill>
                  <a:srgbClr val="0D47A1"/>
                </a:solidFill>
                <a:latin typeface="Noto Sans SC"/>
                <a:ea typeface="Noto Sans SC"/>
                <a:cs typeface="Noto Sans SC"/>
                <a:sym typeface="Noto Sans SC"/>
              </a:rPr>
              <a:t>主要修改意见</a:t>
            </a:r>
            <a:endParaRPr lang="en-US" sz="1100"/>
          </a:p>
        </p:txBody>
      </p:sp>
      <p:sp>
        <p:nvSpPr>
          <p:cNvPr id="5" name="AutoShape 5"/>
          <p:cNvSpPr/>
          <p:nvPr/>
        </p:nvSpPr>
        <p:spPr>
          <a:xfrm>
            <a:off x="762000" y="1651000"/>
            <a:ext cx="3302000" cy="3302000"/>
          </a:xfrm>
          <a:prstGeom prst="roundRect">
            <a:avLst>
              <a:gd name="adj" fmla="val 3846"/>
            </a:avLst>
          </a:prstGeom>
          <a:solidFill>
            <a:srgbClr val="FFFFFF">
              <a:alpha val="100000"/>
            </a:srgbClr>
          </a:solidFill>
          <a:ln w="12700" cap="flat" cmpd="sng">
            <a:solidFill>
              <a:srgbClr val="E3F2FD">
                <a:alpha val="100000"/>
              </a:srgbClr>
            </a:solidFill>
            <a:prstDash val="solid"/>
            <a:round/>
          </a:ln>
          <a:effectLst>
            <a:outerShdw blurRad="127000" dist="50800" dir="5400000" algn="tl" rotWithShape="0">
              <a:srgbClr val="0D47A1">
                <a:alpha val="10000"/>
              </a:srgbClr>
            </a:outerShdw>
          </a:effectLst>
        </p:spPr>
        <p:txBody>
          <a:bodyPr vert="horz" wrap="square" lIns="63500" tIns="63500" rIns="63500" bIns="63500" rtlCol="0" anchor="ctr"/>
          <a:lstStyle/>
          <a:p>
            <a:pPr algn="ctr">
              <a:defRPr/>
            </a:pPr>
            <a:endParaRPr/>
          </a:p>
        </p:txBody>
      </p:sp>
      <p:sp>
        <p:nvSpPr>
          <p:cNvPr id="6" name="AutoShape 6"/>
          <p:cNvSpPr/>
          <p:nvPr/>
        </p:nvSpPr>
        <p:spPr>
          <a:xfrm>
            <a:off x="762000" y="1651000"/>
            <a:ext cx="3302000" cy="50800"/>
          </a:xfrm>
          <a:prstGeom prst="roundRect">
            <a:avLst>
              <a:gd name="adj" fmla="val 0"/>
            </a:avLst>
          </a:prstGeom>
          <a:solidFill>
            <a:srgbClr val="2196F3">
              <a:alpha val="100000"/>
            </a:srgbClr>
          </a:solidFill>
          <a:ln w="25400" cap="flat" cmpd="sng">
            <a:noFill/>
            <a:prstDash val="solid"/>
            <a:round/>
          </a:ln>
        </p:spPr>
        <p:txBody>
          <a:bodyPr vert="horz" wrap="square" lIns="63500" tIns="63500" rIns="63500" bIns="63500" rtlCol="0" anchor="ctr"/>
          <a:lstStyle/>
          <a:p>
            <a:pPr algn="ctr">
              <a:defRPr/>
            </a:pPr>
            <a:endParaRPr/>
          </a:p>
        </p:txBody>
      </p:sp>
      <p:pic>
        <p:nvPicPr>
          <p:cNvPr id="7" name="Picture 7"/>
          <p:cNvPicPr>
            <a:picLocks noChangeAspect="1"/>
          </p:cNvPicPr>
          <p:nvPr/>
        </p:nvPicPr>
        <p:blipFill>
          <a:blip r:embed="rId4"/>
          <a:srcRect/>
          <a:stretch>
            <a:fillRect/>
          </a:stretch>
        </p:blipFill>
        <p:spPr>
          <a:xfrm>
            <a:off x="2032000" y="1905000"/>
            <a:ext cx="762000" cy="762000"/>
          </a:xfrm>
          <a:prstGeom prst="ellipse">
            <a:avLst/>
          </a:prstGeom>
          <a:noFill/>
          <a:ln w="25400" cap="flat" cmpd="sng">
            <a:noFill/>
            <a:prstDash val="solid"/>
            <a:round/>
          </a:ln>
        </p:spPr>
      </p:pic>
      <p:sp>
        <p:nvSpPr>
          <p:cNvPr id="8" name="AutoShape 8"/>
          <p:cNvSpPr/>
          <p:nvPr/>
        </p:nvSpPr>
        <p:spPr>
          <a:xfrm>
            <a:off x="889000" y="2794000"/>
            <a:ext cx="3048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800" b="1" i="0" u="none" strike="noStrike" dirty="0" err="1">
                <a:solidFill>
                  <a:srgbClr val="0D47A1"/>
                </a:solidFill>
                <a:latin typeface="Noto Sans SC"/>
                <a:ea typeface="Noto Sans SC"/>
                <a:cs typeface="Noto Sans SC"/>
                <a:sym typeface="Noto Sans SC"/>
              </a:rPr>
              <a:t>理论深度不足</a:t>
            </a:r>
            <a:endParaRPr lang="en-US" sz="1100" dirty="0"/>
          </a:p>
        </p:txBody>
      </p:sp>
      <p:sp>
        <p:nvSpPr>
          <p:cNvPr id="9" name="AutoShape 9"/>
          <p:cNvSpPr/>
          <p:nvPr/>
        </p:nvSpPr>
        <p:spPr>
          <a:xfrm>
            <a:off x="889000" y="3302000"/>
            <a:ext cx="3048000" cy="1524000"/>
          </a:xfrm>
          <a:prstGeom prst="rect">
            <a:avLst/>
          </a:prstGeom>
          <a:noFill/>
          <a:ln w="12700" cap="flat" cmpd="sng">
            <a:noFill/>
            <a:prstDash val="solid"/>
            <a:round/>
          </a:ln>
        </p:spPr>
        <p:txBody>
          <a:bodyPr vert="horz" wrap="square" lIns="0" tIns="0" rIns="0" bIns="0" rtlCol="0" anchor="ctr" anchorCtr="0"/>
          <a:lstStyle/>
          <a:p>
            <a:pPr indent="0" algn="just">
              <a:lnSpc>
                <a:spcPct val="150000"/>
              </a:lnSpc>
              <a:defRPr/>
            </a:pPr>
            <a:r>
              <a:rPr lang="en-US" sz="1600" b="0" i="0" u="none" strike="noStrike" dirty="0">
                <a:solidFill>
                  <a:srgbClr val="424242"/>
                </a:solidFill>
                <a:latin typeface="+mn-ea"/>
                <a:ea typeface="+mn-ea"/>
                <a:cs typeface="Noto Sans SC"/>
                <a:sym typeface="Noto Sans SC"/>
              </a:rPr>
              <a:t>         </a:t>
            </a:r>
            <a:r>
              <a:rPr lang="en-US" sz="1600" b="0" i="0" u="none" strike="noStrike" dirty="0" err="1">
                <a:solidFill>
                  <a:srgbClr val="424242"/>
                </a:solidFill>
                <a:latin typeface="+mn-ea"/>
                <a:ea typeface="+mn-ea"/>
                <a:cs typeface="Noto Sans SC"/>
                <a:sym typeface="Noto Sans SC"/>
              </a:rPr>
              <a:t>老师们指出研究在理论基础方面有所欠缺，建议</a:t>
            </a:r>
            <a:r>
              <a:rPr lang="en-US" sz="1600" b="0" i="0" u="none" strike="noStrike" dirty="0" err="1">
                <a:solidFill>
                  <a:srgbClr val="FF0000"/>
                </a:solidFill>
                <a:latin typeface="+mn-ea"/>
                <a:ea typeface="+mn-ea"/>
                <a:cs typeface="Noto Sans SC"/>
                <a:sym typeface="Noto Sans SC"/>
              </a:rPr>
              <a:t>补充更全面的文献综述，并深化对核心理论的分析和阐述</a:t>
            </a:r>
            <a:r>
              <a:rPr lang="en-US" sz="1600" b="0" i="0" u="none" strike="noStrike" dirty="0">
                <a:solidFill>
                  <a:srgbClr val="424242"/>
                </a:solidFill>
                <a:latin typeface="+mn-ea"/>
                <a:ea typeface="+mn-ea"/>
                <a:cs typeface="Noto Sans SC"/>
                <a:sym typeface="Noto Sans SC"/>
              </a:rPr>
              <a:t>。</a:t>
            </a:r>
            <a:endParaRPr lang="en-US" sz="1600" dirty="0">
              <a:latin typeface="+mn-ea"/>
              <a:ea typeface="+mn-ea"/>
            </a:endParaRPr>
          </a:p>
        </p:txBody>
      </p:sp>
      <p:sp>
        <p:nvSpPr>
          <p:cNvPr id="10" name="AutoShape 10"/>
          <p:cNvSpPr/>
          <p:nvPr/>
        </p:nvSpPr>
        <p:spPr>
          <a:xfrm>
            <a:off x="4445000" y="1651000"/>
            <a:ext cx="3302000" cy="3302000"/>
          </a:xfrm>
          <a:prstGeom prst="roundRect">
            <a:avLst>
              <a:gd name="adj" fmla="val 3846"/>
            </a:avLst>
          </a:prstGeom>
          <a:solidFill>
            <a:srgbClr val="FFFFFF">
              <a:alpha val="100000"/>
            </a:srgbClr>
          </a:solidFill>
          <a:ln w="12700" cap="flat" cmpd="sng">
            <a:solidFill>
              <a:srgbClr val="E3F2FD">
                <a:alpha val="100000"/>
              </a:srgbClr>
            </a:solidFill>
            <a:prstDash val="solid"/>
            <a:round/>
          </a:ln>
          <a:effectLst>
            <a:outerShdw blurRad="127000" dist="50800" dir="5400000" algn="tl" rotWithShape="0">
              <a:srgbClr val="0D47A1">
                <a:alpha val="10000"/>
              </a:srgbClr>
            </a:outerShdw>
          </a:effectLst>
        </p:spPr>
        <p:txBody>
          <a:bodyPr vert="horz" wrap="square" lIns="63500" tIns="63500" rIns="63500" bIns="63500" rtlCol="0" anchor="ctr"/>
          <a:lstStyle/>
          <a:p>
            <a:pPr algn="ctr">
              <a:defRPr/>
            </a:pPr>
            <a:endParaRPr/>
          </a:p>
        </p:txBody>
      </p:sp>
      <p:sp>
        <p:nvSpPr>
          <p:cNvPr id="11" name="AutoShape 11"/>
          <p:cNvSpPr/>
          <p:nvPr/>
        </p:nvSpPr>
        <p:spPr>
          <a:xfrm>
            <a:off x="4445000" y="1651000"/>
            <a:ext cx="3302000" cy="50800"/>
          </a:xfrm>
          <a:prstGeom prst="roundRect">
            <a:avLst>
              <a:gd name="adj" fmla="val 0"/>
            </a:avLst>
          </a:prstGeom>
          <a:solidFill>
            <a:srgbClr val="2196F3">
              <a:alpha val="100000"/>
            </a:srgbClr>
          </a:solidFill>
          <a:ln w="25400" cap="flat" cmpd="sng">
            <a:noFill/>
            <a:prstDash val="solid"/>
            <a:round/>
          </a:ln>
        </p:spPr>
        <p:txBody>
          <a:bodyPr vert="horz" wrap="square" lIns="63500" tIns="63500" rIns="63500" bIns="63500" rtlCol="0" anchor="ctr"/>
          <a:lstStyle/>
          <a:p>
            <a:pPr algn="ctr">
              <a:defRPr/>
            </a:pPr>
            <a:endParaRPr/>
          </a:p>
        </p:txBody>
      </p:sp>
      <p:pic>
        <p:nvPicPr>
          <p:cNvPr id="12" name="Picture 12"/>
          <p:cNvPicPr>
            <a:picLocks noChangeAspect="1"/>
          </p:cNvPicPr>
          <p:nvPr/>
        </p:nvPicPr>
        <p:blipFill>
          <a:blip r:embed="rId5"/>
          <a:srcRect/>
          <a:stretch>
            <a:fillRect/>
          </a:stretch>
        </p:blipFill>
        <p:spPr>
          <a:xfrm>
            <a:off x="5715000" y="1905000"/>
            <a:ext cx="762000" cy="762000"/>
          </a:xfrm>
          <a:prstGeom prst="ellipse">
            <a:avLst/>
          </a:prstGeom>
          <a:noFill/>
          <a:ln w="25400" cap="flat" cmpd="sng">
            <a:noFill/>
            <a:prstDash val="solid"/>
            <a:round/>
          </a:ln>
        </p:spPr>
      </p:pic>
      <p:sp>
        <p:nvSpPr>
          <p:cNvPr id="13" name="AutoShape 13"/>
          <p:cNvSpPr/>
          <p:nvPr/>
        </p:nvSpPr>
        <p:spPr>
          <a:xfrm>
            <a:off x="4572000" y="2794000"/>
            <a:ext cx="3048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800" b="1" i="0" u="none" strike="noStrike">
                <a:solidFill>
                  <a:srgbClr val="0D47A1"/>
                </a:solidFill>
                <a:latin typeface="Noto Sans SC"/>
                <a:ea typeface="Noto Sans SC"/>
                <a:cs typeface="Noto Sans SC"/>
                <a:sym typeface="Noto Sans SC"/>
              </a:rPr>
              <a:t>实验设计有待完善</a:t>
            </a:r>
            <a:endParaRPr lang="en-US" sz="1100"/>
          </a:p>
        </p:txBody>
      </p:sp>
      <p:sp>
        <p:nvSpPr>
          <p:cNvPr id="14" name="AutoShape 14"/>
          <p:cNvSpPr/>
          <p:nvPr/>
        </p:nvSpPr>
        <p:spPr>
          <a:xfrm>
            <a:off x="4628830" y="3429000"/>
            <a:ext cx="2991170" cy="1221027"/>
          </a:xfrm>
          <a:prstGeom prst="rect">
            <a:avLst/>
          </a:prstGeom>
          <a:noFill/>
          <a:ln w="12700" cap="flat" cmpd="sng">
            <a:noFill/>
            <a:prstDash val="solid"/>
            <a:round/>
          </a:ln>
        </p:spPr>
        <p:txBody>
          <a:bodyPr vert="horz" wrap="square" lIns="0" tIns="0" rIns="0" bIns="0" rtlCol="0" anchor="ctr" anchorCtr="0"/>
          <a:lstStyle/>
          <a:p>
            <a:pPr algn="just">
              <a:lnSpc>
                <a:spcPct val="150000"/>
              </a:lnSpc>
              <a:defRPr/>
            </a:pPr>
            <a:r>
              <a:rPr lang="en-US" sz="1600" dirty="0">
                <a:solidFill>
                  <a:srgbClr val="424242"/>
                </a:solidFill>
                <a:latin typeface="+mn-ea"/>
                <a:ea typeface="+mn-ea"/>
                <a:sym typeface="Noto Sans SC"/>
              </a:rPr>
              <a:t>         </a:t>
            </a:r>
            <a:r>
              <a:rPr lang="en-US" sz="1600" dirty="0" err="1">
                <a:solidFill>
                  <a:srgbClr val="424242"/>
                </a:solidFill>
                <a:latin typeface="+mn-ea"/>
                <a:ea typeface="+mn-ea"/>
                <a:sym typeface="Noto Sans SC"/>
              </a:rPr>
              <a:t>实验方案设计不够严谨，建议重新设计对比实验</a:t>
            </a:r>
            <a:r>
              <a:rPr lang="en-US" sz="1600" dirty="0">
                <a:solidFill>
                  <a:srgbClr val="424242"/>
                </a:solidFill>
                <a:latin typeface="+mn-ea"/>
                <a:ea typeface="+mn-ea"/>
                <a:sym typeface="Noto Sans SC"/>
              </a:rPr>
              <a:t>，</a:t>
            </a:r>
            <a:r>
              <a:rPr lang="zh-CN" altLang="en-US" sz="1600" b="1" dirty="0">
                <a:solidFill>
                  <a:srgbClr val="FF0000"/>
                </a:solidFill>
                <a:latin typeface="+mn-ea"/>
                <a:ea typeface="+mn-ea"/>
                <a:sym typeface="Noto Sans SC"/>
              </a:rPr>
              <a:t>增加更多的相同研究目标的研究结果加以对比</a:t>
            </a:r>
            <a:r>
              <a:rPr lang="zh-CN" altLang="en-US" sz="1600" dirty="0">
                <a:solidFill>
                  <a:srgbClr val="424242"/>
                </a:solidFill>
                <a:latin typeface="+mn-ea"/>
                <a:ea typeface="+mn-ea"/>
                <a:sym typeface="Noto Sans SC"/>
              </a:rPr>
              <a:t>，</a:t>
            </a:r>
            <a:r>
              <a:rPr lang="en-US" sz="1600" dirty="0" err="1">
                <a:solidFill>
                  <a:srgbClr val="424242"/>
                </a:solidFill>
                <a:latin typeface="+mn-ea"/>
                <a:ea typeface="+mn-ea"/>
                <a:sym typeface="Noto Sans SC"/>
              </a:rPr>
              <a:t>以增强结果的说服力</a:t>
            </a:r>
            <a:r>
              <a:rPr lang="en-US" sz="1600" dirty="0">
                <a:solidFill>
                  <a:srgbClr val="424242"/>
                </a:solidFill>
                <a:latin typeface="+mn-ea"/>
                <a:ea typeface="+mn-ea"/>
                <a:sym typeface="Noto Sans SC"/>
              </a:rPr>
              <a:t>。</a:t>
            </a:r>
            <a:endParaRPr lang="en-US" sz="1600" dirty="0">
              <a:solidFill>
                <a:srgbClr val="424242"/>
              </a:solidFill>
              <a:latin typeface="+mn-ea"/>
              <a:ea typeface="+mn-ea"/>
            </a:endParaRPr>
          </a:p>
        </p:txBody>
      </p:sp>
      <p:sp>
        <p:nvSpPr>
          <p:cNvPr id="15" name="AutoShape 15"/>
          <p:cNvSpPr/>
          <p:nvPr/>
        </p:nvSpPr>
        <p:spPr>
          <a:xfrm>
            <a:off x="8128000" y="1651000"/>
            <a:ext cx="3302000" cy="3302000"/>
          </a:xfrm>
          <a:prstGeom prst="roundRect">
            <a:avLst>
              <a:gd name="adj" fmla="val 3846"/>
            </a:avLst>
          </a:prstGeom>
          <a:solidFill>
            <a:srgbClr val="FFFFFF">
              <a:alpha val="100000"/>
            </a:srgbClr>
          </a:solidFill>
          <a:ln w="12700" cap="flat" cmpd="sng">
            <a:solidFill>
              <a:srgbClr val="E3F2FD">
                <a:alpha val="100000"/>
              </a:srgbClr>
            </a:solidFill>
            <a:prstDash val="solid"/>
            <a:round/>
          </a:ln>
          <a:effectLst>
            <a:outerShdw blurRad="127000" dist="50800" dir="5400000" algn="tl" rotWithShape="0">
              <a:srgbClr val="0D47A1">
                <a:alpha val="10000"/>
              </a:srgbClr>
            </a:outerShdw>
          </a:effectLst>
        </p:spPr>
        <p:txBody>
          <a:bodyPr vert="horz" wrap="square" lIns="63500" tIns="63500" rIns="63500" bIns="63500" rtlCol="0" anchor="ctr"/>
          <a:lstStyle/>
          <a:p>
            <a:pPr algn="ctr">
              <a:defRPr/>
            </a:pPr>
            <a:endParaRPr/>
          </a:p>
        </p:txBody>
      </p:sp>
      <p:sp>
        <p:nvSpPr>
          <p:cNvPr id="16" name="AutoShape 16"/>
          <p:cNvSpPr/>
          <p:nvPr/>
        </p:nvSpPr>
        <p:spPr>
          <a:xfrm>
            <a:off x="8128000" y="1651000"/>
            <a:ext cx="3302000" cy="50800"/>
          </a:xfrm>
          <a:prstGeom prst="roundRect">
            <a:avLst>
              <a:gd name="adj" fmla="val 0"/>
            </a:avLst>
          </a:prstGeom>
          <a:solidFill>
            <a:srgbClr val="2196F3">
              <a:alpha val="100000"/>
            </a:srgbClr>
          </a:solidFill>
          <a:ln w="25400" cap="flat" cmpd="sng">
            <a:noFill/>
            <a:prstDash val="solid"/>
            <a:round/>
          </a:ln>
        </p:spPr>
        <p:txBody>
          <a:bodyPr vert="horz" wrap="square" lIns="63500" tIns="63500" rIns="63500" bIns="63500" rtlCol="0" anchor="ctr"/>
          <a:lstStyle/>
          <a:p>
            <a:pPr algn="ctr">
              <a:defRPr/>
            </a:pPr>
            <a:endParaRPr/>
          </a:p>
        </p:txBody>
      </p:sp>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98000" y="1905000"/>
            <a:ext cx="762000" cy="762000"/>
          </a:xfrm>
          <a:prstGeom prst="rect">
            <a:avLst/>
          </a:prstGeom>
        </p:spPr>
      </p:pic>
      <p:sp>
        <p:nvSpPr>
          <p:cNvPr id="18" name="AutoShape 18"/>
          <p:cNvSpPr/>
          <p:nvPr/>
        </p:nvSpPr>
        <p:spPr>
          <a:xfrm>
            <a:off x="8255000" y="2794000"/>
            <a:ext cx="3048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800" b="1" i="0" u="none" strike="noStrike">
                <a:solidFill>
                  <a:srgbClr val="0D47A1"/>
                </a:solidFill>
                <a:latin typeface="Noto Sans SC"/>
                <a:ea typeface="Noto Sans SC"/>
                <a:cs typeface="Noto Sans SC"/>
                <a:sym typeface="Noto Sans SC"/>
              </a:rPr>
              <a:t>论文结构需优化</a:t>
            </a:r>
            <a:endParaRPr lang="en-US" sz="1100"/>
          </a:p>
        </p:txBody>
      </p:sp>
      <p:sp>
        <p:nvSpPr>
          <p:cNvPr id="19" name="AutoShape 19"/>
          <p:cNvSpPr/>
          <p:nvPr/>
        </p:nvSpPr>
        <p:spPr>
          <a:xfrm>
            <a:off x="8320419" y="3352800"/>
            <a:ext cx="2998662" cy="1548121"/>
          </a:xfrm>
          <a:prstGeom prst="rect">
            <a:avLst/>
          </a:prstGeom>
          <a:solidFill>
            <a:srgbClr val="FFFFFF">
              <a:alpha val="100000"/>
            </a:srgbClr>
          </a:solidFill>
          <a:ln w="12700" cap="flat" cmpd="sng">
            <a:solidFill>
              <a:srgbClr val="E3F2FD">
                <a:alpha val="100000"/>
              </a:srgbClr>
            </a:solidFill>
            <a:prstDash val="solid"/>
            <a:round/>
          </a:ln>
          <a:effectLst>
            <a:outerShdw blurRad="127000" dist="50800" dir="5400000" algn="tl" rotWithShape="0">
              <a:srgbClr val="0D47A1">
                <a:alpha val="10000"/>
              </a:srgbClr>
            </a:outerShdw>
          </a:effectLst>
        </p:spPr>
        <p:txBody>
          <a:bodyPr vert="horz" wrap="square" lIns="63500" tIns="63500" rIns="63500" bIns="63500" rtlCol="0" anchor="ctr"/>
          <a:lstStyle/>
          <a:p>
            <a:pPr indent="457200" algn="just">
              <a:lnSpc>
                <a:spcPct val="150000"/>
              </a:lnSpc>
            </a:pPr>
            <a:r>
              <a:rPr lang="en-US" sz="1600" dirty="0" err="1">
                <a:solidFill>
                  <a:srgbClr val="424242"/>
                </a:solidFill>
                <a:latin typeface="+mn-ea"/>
                <a:ea typeface="+mn-ea"/>
                <a:sym typeface="Noto Sans SC"/>
              </a:rPr>
              <a:t>章节安排和逻辑递进不够清晰</a:t>
            </a:r>
            <a:r>
              <a:rPr lang="en-US" sz="1600" dirty="0">
                <a:solidFill>
                  <a:srgbClr val="424242"/>
                </a:solidFill>
                <a:latin typeface="+mn-ea"/>
                <a:ea typeface="+mn-ea"/>
                <a:sym typeface="Noto Sans SC"/>
              </a:rPr>
              <a:t>，</a:t>
            </a:r>
            <a:r>
              <a:rPr lang="zh-CN" altLang="en-US" sz="1600" b="1" dirty="0">
                <a:solidFill>
                  <a:srgbClr val="FF0000"/>
                </a:solidFill>
                <a:latin typeface="+mn-ea"/>
                <a:ea typeface="+mn-ea"/>
                <a:sym typeface="Noto Sans SC"/>
              </a:rPr>
              <a:t>第三章章节内容和第四章节内容要串联起来，整篇文章要连贯。</a:t>
            </a:r>
            <a:endParaRPr lang="en-US" sz="1600" b="1" dirty="0">
              <a:solidFill>
                <a:srgbClr val="FF0000"/>
              </a:solidFill>
              <a:latin typeface="+mn-ea"/>
              <a:ea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7FA">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0"/>
            <a:ext cx="12192000" cy="6858000"/>
          </a:xfrm>
          <a:prstGeom prst="rect">
            <a:avLst/>
          </a:prstGeom>
          <a:noFill/>
          <a:ln w="25400" cap="flat" cmpd="sng">
            <a:noFill/>
            <a:prstDash val="solid"/>
            <a:round/>
          </a:ln>
        </p:spPr>
      </p:pic>
      <p:sp>
        <p:nvSpPr>
          <p:cNvPr id="3" name="AutoShape 3"/>
          <p:cNvSpPr/>
          <p:nvPr/>
        </p:nvSpPr>
        <p:spPr>
          <a:xfrm>
            <a:off x="0" y="0"/>
            <a:ext cx="12192000" cy="6858000"/>
          </a:xfrm>
          <a:prstGeom prst="roundRect">
            <a:avLst>
              <a:gd name="adj" fmla="val 0"/>
            </a:avLst>
          </a:prstGeom>
          <a:solidFill>
            <a:srgbClr val="FFFFFF">
              <a:alpha val="90000"/>
            </a:srgbClr>
          </a:solidFill>
          <a:ln w="25400" cap="flat" cmpd="sng">
            <a:noFill/>
            <a:prstDash val="solid"/>
            <a:round/>
          </a:ln>
        </p:spPr>
        <p:txBody>
          <a:bodyPr vert="horz" wrap="square" lIns="63500" tIns="63500" rIns="63500" bIns="63500" rtlCol="0" anchor="ctr"/>
          <a:lstStyle/>
          <a:p>
            <a:pPr algn="ctr">
              <a:defRPr/>
            </a:pPr>
            <a:endParaRPr/>
          </a:p>
        </p:txBody>
      </p:sp>
      <p:sp>
        <p:nvSpPr>
          <p:cNvPr id="4" name="AutoShape 4"/>
          <p:cNvSpPr/>
          <p:nvPr/>
        </p:nvSpPr>
        <p:spPr>
          <a:xfrm>
            <a:off x="762000" y="508000"/>
            <a:ext cx="3581400" cy="508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3200" b="1" i="0" u="none" strike="noStrike">
                <a:solidFill>
                  <a:srgbClr val="0D47A1"/>
                </a:solidFill>
                <a:latin typeface="Noto Sans SC"/>
                <a:ea typeface="Noto Sans SC"/>
                <a:cs typeface="Noto Sans SC"/>
                <a:sym typeface="Noto Sans SC"/>
              </a:rPr>
              <a:t>修改反思与改进措施</a:t>
            </a:r>
            <a:endParaRPr lang="en-US" sz="1100"/>
          </a:p>
        </p:txBody>
      </p:sp>
      <p:sp>
        <p:nvSpPr>
          <p:cNvPr id="5" name="AutoShape 5"/>
          <p:cNvSpPr/>
          <p:nvPr/>
        </p:nvSpPr>
        <p:spPr>
          <a:xfrm>
            <a:off x="762000" y="1079500"/>
            <a:ext cx="762000" cy="50800"/>
          </a:xfrm>
          <a:prstGeom prst="roundRect">
            <a:avLst>
              <a:gd name="adj" fmla="val 0"/>
            </a:avLst>
          </a:prstGeom>
          <a:solidFill>
            <a:srgbClr val="0D47A1">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6" name="AutoShape 6"/>
          <p:cNvSpPr/>
          <p:nvPr/>
        </p:nvSpPr>
        <p:spPr>
          <a:xfrm>
            <a:off x="762000" y="1524000"/>
            <a:ext cx="10668000" cy="1397000"/>
          </a:xfrm>
          <a:prstGeom prst="roundRect">
            <a:avLst>
              <a:gd name="adj" fmla="val 9090"/>
            </a:avLst>
          </a:prstGeom>
          <a:solidFill>
            <a:srgbClr val="FFFFFF">
              <a:alpha val="100000"/>
            </a:srgbClr>
          </a:solidFill>
          <a:ln w="25400" cap="flat" cmpd="sng">
            <a:noFill/>
            <a:prstDash val="solid"/>
            <a:round/>
          </a:ln>
          <a:effectLst>
            <a:outerShdw blurRad="127000" dist="50800" dir="5400000" algn="tl" rotWithShape="0">
              <a:srgbClr val="0D47A1">
                <a:alpha val="10000"/>
              </a:srgbClr>
            </a:outerShdw>
          </a:effectLst>
        </p:spPr>
        <p:txBody>
          <a:bodyPr vert="horz" wrap="square" lIns="63500" tIns="63500" rIns="63500" bIns="63500" rtlCol="0" anchor="ctr"/>
          <a:lstStyle/>
          <a:p>
            <a:pPr algn="ctr">
              <a:defRPr/>
            </a:pPr>
            <a:endParaRPr/>
          </a:p>
        </p:txBody>
      </p:sp>
      <p:sp>
        <p:nvSpPr>
          <p:cNvPr id="7" name="AutoShape 7"/>
          <p:cNvSpPr/>
          <p:nvPr/>
        </p:nvSpPr>
        <p:spPr>
          <a:xfrm>
            <a:off x="1016000" y="1841500"/>
            <a:ext cx="762000" cy="762000"/>
          </a:xfrm>
          <a:prstGeom prst="ellipse">
            <a:avLst/>
          </a:prstGeom>
          <a:solidFill>
            <a:srgbClr val="0D47A1">
              <a:alpha val="10000"/>
            </a:srgbClr>
          </a:solidFill>
          <a:ln w="25400" cap="flat" cmpd="sng">
            <a:noFill/>
            <a:prstDash val="solid"/>
            <a:round/>
          </a:ln>
        </p:spPr>
        <p:txBody>
          <a:bodyPr vert="horz" wrap="square" lIns="63500" tIns="63500" rIns="63500" bIns="63500" rtlCol="0" anchor="ctr"/>
          <a:lstStyle/>
          <a:p>
            <a:pPr algn="ctr">
              <a:defRPr/>
            </a:pPr>
            <a:endParaRP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93800" y="2019300"/>
            <a:ext cx="406400" cy="406400"/>
          </a:xfrm>
          <a:prstGeom prst="rect">
            <a:avLst/>
          </a:prstGeom>
        </p:spPr>
      </p:pic>
      <p:sp>
        <p:nvSpPr>
          <p:cNvPr id="9" name="AutoShape 9"/>
          <p:cNvSpPr/>
          <p:nvPr/>
        </p:nvSpPr>
        <p:spPr>
          <a:xfrm>
            <a:off x="2032000" y="1714500"/>
            <a:ext cx="8890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D47A1"/>
                </a:solidFill>
                <a:latin typeface="Noto Sans SC"/>
                <a:ea typeface="Noto Sans SC"/>
                <a:cs typeface="Noto Sans SC"/>
                <a:sym typeface="Noto Sans SC"/>
              </a:rPr>
              <a:t>针对理论深度不足：深化理论基础与文献综述</a:t>
            </a:r>
            <a:endParaRPr lang="en-US" sz="1100"/>
          </a:p>
        </p:txBody>
      </p:sp>
      <p:sp>
        <p:nvSpPr>
          <p:cNvPr id="10" name="AutoShape 10"/>
          <p:cNvSpPr/>
          <p:nvPr/>
        </p:nvSpPr>
        <p:spPr>
          <a:xfrm>
            <a:off x="2032000" y="2095500"/>
            <a:ext cx="8890000" cy="635000"/>
          </a:xfrm>
          <a:prstGeom prst="rect">
            <a:avLst/>
          </a:prstGeom>
          <a:noFill/>
          <a:ln w="12700" cap="flat" cmpd="sng">
            <a:noFill/>
            <a:prstDash val="solid"/>
            <a:round/>
          </a:ln>
        </p:spPr>
        <p:txBody>
          <a:bodyPr vert="horz" wrap="square" lIns="0" tIns="0" rIns="0" bIns="0" rtlCol="0" anchor="ctr" anchorCtr="0"/>
          <a:lstStyle/>
          <a:p>
            <a:pPr indent="0" algn="l">
              <a:lnSpc>
                <a:spcPct val="100000"/>
              </a:lnSpc>
              <a:defRPr/>
            </a:pPr>
            <a:r>
              <a:rPr lang="en-US" sz="1400" b="0" i="0" u="none" strike="noStrike">
                <a:solidFill>
                  <a:srgbClr val="424242"/>
                </a:solidFill>
                <a:latin typeface="Noto Sans SC"/>
                <a:ea typeface="Noto Sans SC"/>
                <a:cs typeface="Noto Sans SC"/>
                <a:sym typeface="Noto Sans SC"/>
              </a:rPr>
              <a:t>重新梳理了研究领域的经典理论和最新进展，补充了30余篇高被引文献，大幅修改引言和理论基础部分，显著提升了研究的理论高度与学术价值。</a:t>
            </a:r>
            <a:endParaRPr lang="en-US" sz="1100"/>
          </a:p>
        </p:txBody>
      </p:sp>
      <p:sp>
        <p:nvSpPr>
          <p:cNvPr id="11" name="AutoShape 11"/>
          <p:cNvSpPr/>
          <p:nvPr/>
        </p:nvSpPr>
        <p:spPr>
          <a:xfrm>
            <a:off x="762000" y="3111500"/>
            <a:ext cx="10668000" cy="1397000"/>
          </a:xfrm>
          <a:prstGeom prst="roundRect">
            <a:avLst>
              <a:gd name="adj" fmla="val 9090"/>
            </a:avLst>
          </a:prstGeom>
          <a:solidFill>
            <a:srgbClr val="FFFFFF">
              <a:alpha val="100000"/>
            </a:srgbClr>
          </a:solidFill>
          <a:ln w="25400" cap="flat" cmpd="sng">
            <a:noFill/>
            <a:prstDash val="solid"/>
            <a:round/>
          </a:ln>
          <a:effectLst>
            <a:outerShdw blurRad="127000" dist="50800" dir="5400000" algn="tl" rotWithShape="0">
              <a:srgbClr val="0D47A1">
                <a:alpha val="10000"/>
              </a:srgbClr>
            </a:outerShdw>
          </a:effectLst>
        </p:spPr>
        <p:txBody>
          <a:bodyPr vert="horz" wrap="square" lIns="63500" tIns="63500" rIns="63500" bIns="63500" rtlCol="0" anchor="ctr"/>
          <a:lstStyle/>
          <a:p>
            <a:pPr algn="ctr">
              <a:defRPr/>
            </a:pPr>
            <a:endParaRPr/>
          </a:p>
        </p:txBody>
      </p:sp>
      <p:sp>
        <p:nvSpPr>
          <p:cNvPr id="12" name="AutoShape 12"/>
          <p:cNvSpPr/>
          <p:nvPr/>
        </p:nvSpPr>
        <p:spPr>
          <a:xfrm>
            <a:off x="1016000" y="3429000"/>
            <a:ext cx="762000" cy="762000"/>
          </a:xfrm>
          <a:prstGeom prst="ellipse">
            <a:avLst/>
          </a:prstGeom>
          <a:solidFill>
            <a:srgbClr val="0D47A1">
              <a:alpha val="10000"/>
            </a:srgbClr>
          </a:solidFill>
          <a:ln w="25400" cap="flat" cmpd="sng">
            <a:noFill/>
            <a:prstDash val="solid"/>
            <a:round/>
          </a:ln>
        </p:spPr>
        <p:txBody>
          <a:bodyPr vert="horz" wrap="square" lIns="63500" tIns="63500" rIns="63500" bIns="63500" rtlCol="0" anchor="ctr"/>
          <a:lstStyle/>
          <a:p>
            <a:pPr algn="ctr">
              <a:defRPr/>
            </a:pPr>
            <a:endParaRPr/>
          </a:p>
        </p:txBody>
      </p:sp>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93800" y="3606800"/>
            <a:ext cx="406400" cy="406400"/>
          </a:xfrm>
          <a:prstGeom prst="rect">
            <a:avLst/>
          </a:prstGeom>
        </p:spPr>
      </p:pic>
      <p:sp>
        <p:nvSpPr>
          <p:cNvPr id="14" name="AutoShape 14"/>
          <p:cNvSpPr/>
          <p:nvPr/>
        </p:nvSpPr>
        <p:spPr>
          <a:xfrm>
            <a:off x="2032000" y="3302000"/>
            <a:ext cx="8890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D47A1"/>
                </a:solidFill>
                <a:latin typeface="Noto Sans SC"/>
                <a:ea typeface="Noto Sans SC"/>
                <a:cs typeface="Noto Sans SC"/>
                <a:sym typeface="Noto Sans SC"/>
              </a:rPr>
              <a:t>针对实验设计：优化方案与数据验证</a:t>
            </a:r>
            <a:endParaRPr lang="en-US" sz="1100"/>
          </a:p>
        </p:txBody>
      </p:sp>
      <p:sp>
        <p:nvSpPr>
          <p:cNvPr id="15" name="AutoShape 15"/>
          <p:cNvSpPr/>
          <p:nvPr/>
        </p:nvSpPr>
        <p:spPr>
          <a:xfrm>
            <a:off x="2032000" y="3683000"/>
            <a:ext cx="8890000" cy="635000"/>
          </a:xfrm>
          <a:prstGeom prst="rect">
            <a:avLst/>
          </a:prstGeom>
          <a:noFill/>
          <a:ln w="12700" cap="flat" cmpd="sng">
            <a:noFill/>
            <a:prstDash val="solid"/>
            <a:round/>
          </a:ln>
        </p:spPr>
        <p:txBody>
          <a:bodyPr vert="horz" wrap="square" lIns="0" tIns="0" rIns="0" bIns="0" rtlCol="0" anchor="ctr" anchorCtr="0"/>
          <a:lstStyle/>
          <a:p>
            <a:pPr indent="0" algn="l">
              <a:lnSpc>
                <a:spcPct val="100000"/>
              </a:lnSpc>
              <a:defRPr/>
            </a:pPr>
            <a:r>
              <a:rPr lang="en-US" sz="1400" b="0" i="0" u="none" strike="noStrike" dirty="0">
                <a:solidFill>
                  <a:srgbClr val="424242"/>
                </a:solidFill>
                <a:latin typeface="Noto Sans SC"/>
                <a:ea typeface="Noto Sans SC"/>
                <a:cs typeface="Noto Sans SC"/>
                <a:sym typeface="Noto Sans SC"/>
              </a:rPr>
              <a:t>重新设计对比实验，扩大样本量，采用更严谨的数据处理方法和统计检验手段。对实验结果进行了全面的重新分析和验证，确保了结论的科学性与可靠性。</a:t>
            </a:r>
            <a:endParaRPr lang="en-US" sz="1100" dirty="0"/>
          </a:p>
        </p:txBody>
      </p:sp>
      <p:sp>
        <p:nvSpPr>
          <p:cNvPr id="16" name="AutoShape 16"/>
          <p:cNvSpPr/>
          <p:nvPr/>
        </p:nvSpPr>
        <p:spPr>
          <a:xfrm>
            <a:off x="762000" y="4699000"/>
            <a:ext cx="10668000" cy="1397000"/>
          </a:xfrm>
          <a:prstGeom prst="roundRect">
            <a:avLst>
              <a:gd name="adj" fmla="val 9090"/>
            </a:avLst>
          </a:prstGeom>
          <a:solidFill>
            <a:srgbClr val="FFFFFF">
              <a:alpha val="100000"/>
            </a:srgbClr>
          </a:solidFill>
          <a:ln w="25400" cap="flat" cmpd="sng">
            <a:noFill/>
            <a:prstDash val="solid"/>
            <a:round/>
          </a:ln>
          <a:effectLst>
            <a:outerShdw blurRad="127000" dist="50800" dir="5400000" algn="tl" rotWithShape="0">
              <a:srgbClr val="0D47A1">
                <a:alpha val="10000"/>
              </a:srgbClr>
            </a:outerShdw>
          </a:effectLst>
        </p:spPr>
        <p:txBody>
          <a:bodyPr vert="horz" wrap="square" lIns="63500" tIns="63500" rIns="63500" bIns="63500" rtlCol="0" anchor="ctr"/>
          <a:lstStyle/>
          <a:p>
            <a:pPr algn="ctr">
              <a:defRPr/>
            </a:pPr>
            <a:endParaRPr/>
          </a:p>
        </p:txBody>
      </p:sp>
      <p:sp>
        <p:nvSpPr>
          <p:cNvPr id="17" name="AutoShape 17"/>
          <p:cNvSpPr/>
          <p:nvPr/>
        </p:nvSpPr>
        <p:spPr>
          <a:xfrm>
            <a:off x="1016000" y="5016500"/>
            <a:ext cx="762000" cy="762000"/>
          </a:xfrm>
          <a:prstGeom prst="ellipse">
            <a:avLst/>
          </a:prstGeom>
          <a:solidFill>
            <a:srgbClr val="0D47A1">
              <a:alpha val="10000"/>
            </a:srgbClr>
          </a:solidFill>
          <a:ln w="25400" cap="flat" cmpd="sng">
            <a:noFill/>
            <a:prstDash val="solid"/>
            <a:round/>
          </a:ln>
        </p:spPr>
        <p:txBody>
          <a:bodyPr vert="horz" wrap="square" lIns="63500" tIns="63500" rIns="63500" bIns="63500" rtlCol="0" anchor="ctr"/>
          <a:lstStyle/>
          <a:p>
            <a:pPr algn="ctr">
              <a:defRPr/>
            </a:pPr>
            <a:endParaRPr/>
          </a:p>
        </p:txBody>
      </p:sp>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93800" y="5194300"/>
            <a:ext cx="406400" cy="406400"/>
          </a:xfrm>
          <a:prstGeom prst="rect">
            <a:avLst/>
          </a:prstGeom>
        </p:spPr>
      </p:pic>
      <p:sp>
        <p:nvSpPr>
          <p:cNvPr id="19" name="AutoShape 19"/>
          <p:cNvSpPr/>
          <p:nvPr/>
        </p:nvSpPr>
        <p:spPr>
          <a:xfrm>
            <a:off x="2032000" y="4889500"/>
            <a:ext cx="8890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dirty="0" err="1">
                <a:solidFill>
                  <a:srgbClr val="0D47A1"/>
                </a:solidFill>
                <a:latin typeface="Noto Sans SC"/>
                <a:ea typeface="Noto Sans SC"/>
                <a:cs typeface="Noto Sans SC"/>
                <a:sym typeface="Noto Sans SC"/>
              </a:rPr>
              <a:t>针对结构问题：重构逻辑链条与章节安排</a:t>
            </a:r>
            <a:endParaRPr lang="en-US" sz="1100" dirty="0"/>
          </a:p>
        </p:txBody>
      </p:sp>
      <p:sp>
        <p:nvSpPr>
          <p:cNvPr id="20" name="AutoShape 20"/>
          <p:cNvSpPr/>
          <p:nvPr/>
        </p:nvSpPr>
        <p:spPr>
          <a:xfrm>
            <a:off x="2032000" y="5270500"/>
            <a:ext cx="8890000" cy="635000"/>
          </a:xfrm>
          <a:prstGeom prst="rect">
            <a:avLst/>
          </a:prstGeom>
          <a:noFill/>
          <a:ln w="12700" cap="flat" cmpd="sng">
            <a:noFill/>
            <a:prstDash val="solid"/>
            <a:round/>
          </a:ln>
        </p:spPr>
        <p:txBody>
          <a:bodyPr vert="horz" wrap="square" lIns="0" tIns="0" rIns="0" bIns="0" rtlCol="0" anchor="ctr" anchorCtr="0"/>
          <a:lstStyle/>
          <a:p>
            <a:pPr indent="0" algn="l">
              <a:lnSpc>
                <a:spcPct val="100000"/>
              </a:lnSpc>
              <a:defRPr/>
            </a:pPr>
            <a:r>
              <a:rPr lang="en-US" sz="1400" b="0" i="0" u="none" strike="noStrike" dirty="0" err="1">
                <a:solidFill>
                  <a:srgbClr val="424242"/>
                </a:solidFill>
                <a:latin typeface="Noto Sans SC"/>
                <a:ea typeface="Noto Sans SC"/>
                <a:cs typeface="Noto Sans SC"/>
                <a:sym typeface="Noto Sans SC"/>
              </a:rPr>
              <a:t>重新调整章节顺序，剔除冗余内容，增加必要的过渡段落。使论文的逻辑链条更加清晰连贯，论证过程更加严密，整体可读性显著增强</a:t>
            </a:r>
            <a:r>
              <a:rPr lang="en-US" sz="1400" b="0" i="0" u="none" strike="noStrike" dirty="0">
                <a:solidFill>
                  <a:srgbClr val="424242"/>
                </a:solidFill>
                <a:latin typeface="Noto Sans SC"/>
                <a:ea typeface="Noto Sans SC"/>
                <a:cs typeface="Noto Sans SC"/>
                <a:sym typeface="Noto Sans SC"/>
              </a:rPr>
              <a:t>。</a:t>
            </a:r>
            <a:endParaRPr lang="en-US" sz="1100" dirty="0"/>
          </a:p>
        </p:txBody>
      </p:sp>
    </p:spTree>
  </p:cSld>
  <p:clrMapOvr>
    <a:masterClrMapping/>
  </p:clrMapOvr>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1064</Words>
  <Application>Microsoft Office PowerPoint</Application>
  <PresentationFormat>宽屏</PresentationFormat>
  <Paragraphs>146</Paragraphs>
  <Slides>17</Slides>
  <Notes>17</Notes>
  <HiddenSlides>0</HiddenSlides>
  <MMClips>0</MMClips>
  <ScaleCrop>false</ScaleCrop>
  <HeadingPairs>
    <vt:vector size="6" baseType="variant">
      <vt:variant>
        <vt:lpstr>已用的字体</vt:lpstr>
      </vt:variant>
      <vt:variant>
        <vt:i4>3</vt:i4>
      </vt:variant>
      <vt:variant>
        <vt:lpstr>主题</vt:lpstr>
      </vt:variant>
      <vt:variant>
        <vt:i4>2</vt:i4>
      </vt:variant>
      <vt:variant>
        <vt:lpstr>幻灯片标题</vt:lpstr>
      </vt:variant>
      <vt:variant>
        <vt:i4>17</vt:i4>
      </vt:variant>
    </vt:vector>
  </HeadingPairs>
  <TitlesOfParts>
    <vt:vector size="22" baseType="lpstr">
      <vt:lpstr>Noto Sans SC</vt:lpstr>
      <vt:lpstr>SimHei</vt:lpstr>
      <vt:lpstr>Arial</vt:lpstr>
      <vt:lpstr>Office 主题​​</vt:lpstr>
      <vt:lpstr>默认主题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Haizhi Ma</dc:creator>
  <cp:lastModifiedBy>海志 麻</cp:lastModifiedBy>
  <cp:revision>4</cp:revision>
  <dcterms:modified xsi:type="dcterms:W3CDTF">2026-03-25T05:01:11Z</dcterms:modified>
</cp:coreProperties>
</file>