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media/image7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65" r:id="rId4"/>
    <p:sldId id="266" r:id="rId5"/>
    <p:sldId id="278" r:id="rId6"/>
    <p:sldId id="317" r:id="rId7"/>
    <p:sldId id="316" r:id="rId8"/>
    <p:sldId id="275" r:id="rId9"/>
    <p:sldId id="270" r:id="rId10"/>
    <p:sldId id="276" r:id="rId11"/>
    <p:sldId id="273" r:id="rId12"/>
    <p:sldId id="277" r:id="rId13"/>
    <p:sldId id="283" r:id="rId14"/>
    <p:sldId id="318" r:id="rId15"/>
    <p:sldId id="258" r:id="rId16"/>
  </p:sldIdLst>
  <p:sldSz cx="12192000" cy="6858000"/>
  <p:notesSz cx="6858000" cy="9144000"/>
  <p:embeddedFontLst>
    <p:embeddedFont>
      <p:font typeface="OPPOSans H" panose="00020600040101010101" pitchFamily="18" charset="-122"/>
      <p:regular r:id="rId20"/>
    </p:embeddedFont>
    <p:embeddedFont>
      <p:font typeface="OPPOSans B" panose="00020600040101010101" pitchFamily="18" charset="-122"/>
      <p:regular r:id="rId21"/>
    </p:embeddedFont>
    <p:embeddedFont>
      <p:font typeface="OPPOSans R" panose="00020600040101010101" pitchFamily="18" charset="-122"/>
      <p:regular r:id="rId22"/>
    </p:embeddedFont>
    <p:embeddedFont>
      <p:font typeface="OPPOSans M" panose="00020600040101010101" pitchFamily="18" charset="-122"/>
      <p:regular r:id="rId23"/>
    </p:embeddedFont>
    <p:embeddedFont>
      <p:font typeface="等线" panose="02010600030101010101" charset="-122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25" userDrawn="1">
          <p15:clr>
            <a:srgbClr val="A4A3A4"/>
          </p15:clr>
        </p15:guide>
        <p15:guide id="4" pos="7317" userDrawn="1">
          <p15:clr>
            <a:srgbClr val="A4A3A4"/>
          </p15:clr>
        </p15:guide>
        <p15:guide id="5" orient="horz" pos="1079" userDrawn="1">
          <p15:clr>
            <a:srgbClr val="A4A3A4"/>
          </p15:clr>
        </p15:guide>
        <p15:guide id="6" pos="3048" userDrawn="1">
          <p15:clr>
            <a:srgbClr val="A4A3A4"/>
          </p15:clr>
        </p15:guide>
        <p15:guide id="7" orient="horz" pos="3772" userDrawn="1">
          <p15:clr>
            <a:srgbClr val="A4A3A4"/>
          </p15:clr>
        </p15:guide>
        <p15:guide id="8" orient="horz" pos="1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2D0"/>
    <a:srgbClr val="00B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0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336" y="114"/>
      </p:cViewPr>
      <p:guideLst>
        <p:guide orient="horz" pos="3850"/>
        <p:guide pos="3840"/>
        <p:guide pos="425"/>
        <p:guide pos="7317"/>
        <p:guide orient="horz" pos="1079"/>
        <p:guide pos="3048"/>
        <p:guide orient="horz" pos="3772"/>
        <p:guide orient="horz" pos="176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2.xml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70-7545-4308-8B59-7F8FF36A4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609E-1A16-4FCA-9A1C-6C68B9AD2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70-7545-4308-8B59-7F8FF36A4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609E-1A16-4FCA-9A1C-6C68B9AD2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70-7545-4308-8B59-7F8FF36A4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609E-1A16-4FCA-9A1C-6C68B9AD2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70-7545-4308-8B59-7F8FF36A4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609E-1A16-4FCA-9A1C-6C68B9AD2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70-7545-4308-8B59-7F8FF36A4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609E-1A16-4FCA-9A1C-6C68B9AD2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70-7545-4308-8B59-7F8FF36A4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609E-1A16-4FCA-9A1C-6C68B9AD2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70-7545-4308-8B59-7F8FF36A4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609E-1A16-4FCA-9A1C-6C68B9AD2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70-7545-4308-8B59-7F8FF36A4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609E-1A16-4FCA-9A1C-6C68B9AD2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70-7545-4308-8B59-7F8FF36A4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609E-1A16-4FCA-9A1C-6C68B9AD2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70-7545-4308-8B59-7F8FF36A4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609E-1A16-4FCA-9A1C-6C68B9AD2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70-7545-4308-8B59-7F8FF36A4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609E-1A16-4FCA-9A1C-6C68B9AD2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CA317F70-7545-4308-8B59-7F8FF36A4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0BBB609E-1A16-4FCA-9A1C-6C68B9AD24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4.png"/><Relationship Id="rId17" Type="http://schemas.openxmlformats.org/officeDocument/2006/relationships/image" Target="../media/image13.png"/><Relationship Id="rId16" Type="http://schemas.openxmlformats.org/officeDocument/2006/relationships/image" Target="../media/image12.png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 descr="建筑的摆设布局&#10;&#10;描述已自动生成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08" t="19143" r="180" b="320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5" name="矩形 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98" name="图片 97" descr="建筑的摆设布局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8" t="36030" r="180" b="42273"/>
          <a:stretch>
            <a:fillRect/>
          </a:stretch>
        </p:blipFill>
        <p:spPr>
          <a:xfrm>
            <a:off x="0" y="1"/>
            <a:ext cx="12192000" cy="3046637"/>
          </a:xfrm>
          <a:custGeom>
            <a:avLst/>
            <a:gdLst>
              <a:gd name="connsiteX0" fmla="*/ 0 w 12192000"/>
              <a:gd name="connsiteY0" fmla="*/ 0 h 3046637"/>
              <a:gd name="connsiteX1" fmla="*/ 12192000 w 12192000"/>
              <a:gd name="connsiteY1" fmla="*/ 0 h 3046637"/>
              <a:gd name="connsiteX2" fmla="*/ 12192000 w 12192000"/>
              <a:gd name="connsiteY2" fmla="*/ 3046637 h 3046637"/>
              <a:gd name="connsiteX3" fmla="*/ 0 w 12192000"/>
              <a:gd name="connsiteY3" fmla="*/ 3046637 h 304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6637">
                <a:moveTo>
                  <a:pt x="0" y="0"/>
                </a:moveTo>
                <a:lnTo>
                  <a:pt x="12192000" y="0"/>
                </a:lnTo>
                <a:lnTo>
                  <a:pt x="12192000" y="3046637"/>
                </a:lnTo>
                <a:lnTo>
                  <a:pt x="0" y="3046637"/>
                </a:lnTo>
                <a:close/>
              </a:path>
            </a:pathLst>
          </a:custGeom>
        </p:spPr>
      </p:pic>
      <p:sp>
        <p:nvSpPr>
          <p:cNvPr id="87" name="矩形 86"/>
          <p:cNvSpPr/>
          <p:nvPr/>
        </p:nvSpPr>
        <p:spPr>
          <a:xfrm>
            <a:off x="0" y="-18632"/>
            <a:ext cx="12192000" cy="3065267"/>
          </a:xfrm>
          <a:prstGeom prst="rect">
            <a:avLst/>
          </a:prstGeom>
          <a:solidFill>
            <a:srgbClr val="153CC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93" name="组合 92"/>
          <p:cNvGrpSpPr/>
          <p:nvPr/>
        </p:nvGrpSpPr>
        <p:grpSpPr>
          <a:xfrm flipH="1">
            <a:off x="11113893" y="399313"/>
            <a:ext cx="490732" cy="134087"/>
            <a:chOff x="692896" y="304063"/>
            <a:chExt cx="699890" cy="191237"/>
          </a:xfrm>
        </p:grpSpPr>
        <p:sp>
          <p:nvSpPr>
            <p:cNvPr id="90" name="等腰三角形 89"/>
            <p:cNvSpPr/>
            <p:nvPr/>
          </p:nvSpPr>
          <p:spPr>
            <a:xfrm rot="5400000">
              <a:off x="679707" y="317252"/>
              <a:ext cx="191237" cy="164859"/>
            </a:xfrm>
            <a:prstGeom prst="triangle">
              <a:avLst/>
            </a:prstGeom>
            <a:noFill/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91" name="等腰三角形 90"/>
            <p:cNvSpPr/>
            <p:nvPr/>
          </p:nvSpPr>
          <p:spPr>
            <a:xfrm rot="5400000">
              <a:off x="947223" y="317252"/>
              <a:ext cx="191237" cy="164859"/>
            </a:xfrm>
            <a:prstGeom prst="triangle">
              <a:avLst/>
            </a:prstGeom>
            <a:noFill/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92" name="等腰三角形 91"/>
            <p:cNvSpPr/>
            <p:nvPr/>
          </p:nvSpPr>
          <p:spPr>
            <a:xfrm rot="5400000">
              <a:off x="1214738" y="317252"/>
              <a:ext cx="191237" cy="164859"/>
            </a:xfrm>
            <a:prstGeom prst="triangle">
              <a:avLst/>
            </a:prstGeom>
            <a:noFill/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260" y="368300"/>
            <a:ext cx="2857909" cy="604628"/>
          </a:xfrm>
          <a:prstGeom prst="rect">
            <a:avLst/>
          </a:prstGeom>
        </p:spPr>
      </p:pic>
      <p:sp>
        <p:nvSpPr>
          <p:cNvPr id="89" name="文本框 88"/>
          <p:cNvSpPr txBox="1"/>
          <p:nvPr/>
        </p:nvSpPr>
        <p:spPr>
          <a:xfrm>
            <a:off x="1823632" y="1938474"/>
            <a:ext cx="854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中南林业科技大学</a:t>
            </a:r>
            <a:endParaRPr kumimoji="0" lang="zh-CN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21282" y="1593751"/>
            <a:ext cx="813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 w="6350">
                  <a:gradFill>
                    <a:gsLst>
                      <a:gs pos="0">
                        <a:prstClr val="white"/>
                      </a:gs>
                      <a:gs pos="84000">
                        <a:prstClr val="white">
                          <a:alpha val="0"/>
                        </a:prst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ZHONGNANLINYEKEJIDAXUE</a:t>
            </a:r>
            <a:endParaRPr kumimoji="0" lang="zh-CN" altLang="en-US" sz="3600" b="0" i="0" u="none" strike="noStrike" kern="1200" cap="none" spc="0" normalizeH="0" baseline="0" noProof="0">
              <a:ln w="6350">
                <a:gradFill>
                  <a:gsLst>
                    <a:gs pos="0">
                      <a:prstClr val="white"/>
                    </a:gs>
                    <a:gs pos="84000">
                      <a:prstClr val="white">
                        <a:alpha val="0"/>
                      </a:prstClr>
                    </a:gs>
                  </a:gsLst>
                  <a:lin ang="5400000" scaled="1"/>
                </a:gradFill>
              </a:ln>
              <a:noFill/>
              <a:effectLst/>
              <a:uLnTx/>
              <a:uFillTx/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1973808" y="3191944"/>
            <a:ext cx="828779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153CCD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103" name="文本框 102" hidden="1"/>
          <p:cNvSpPr txBox="1"/>
          <p:nvPr/>
        </p:nvSpPr>
        <p:spPr>
          <a:xfrm>
            <a:off x="2014116" y="4208891"/>
            <a:ext cx="820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B" panose="00020600040101010101" pitchFamily="18" charset="-122"/>
              </a:rPr>
              <a:t>My alma mater and I · general graduation defense template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B" panose="00020600040101010101" pitchFamily="18" charset="-122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3716760" y="4444052"/>
            <a:ext cx="5022850" cy="368300"/>
            <a:chOff x="3737819" y="5074185"/>
            <a:chExt cx="5022850" cy="368300"/>
          </a:xfrm>
        </p:grpSpPr>
        <p:sp>
          <p:nvSpPr>
            <p:cNvPr id="104" name="文本框 103"/>
            <p:cNvSpPr txBox="1"/>
            <p:nvPr/>
          </p:nvSpPr>
          <p:spPr>
            <a:xfrm>
              <a:off x="3996899" y="5074185"/>
              <a:ext cx="19253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汇报人：邓伟豪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6560394" y="5074185"/>
              <a:ext cx="220027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导师：刘拥民</a:t>
              </a: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 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教授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3737819" y="5107213"/>
              <a:ext cx="290286" cy="290286"/>
              <a:chOff x="1994190" y="5074185"/>
              <a:chExt cx="355600" cy="355600"/>
            </a:xfrm>
          </p:grpSpPr>
          <p:pic>
            <p:nvPicPr>
              <p:cNvPr id="107" name="图形 10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056025" y="5122695"/>
                <a:ext cx="239880" cy="239880"/>
              </a:xfrm>
              <a:prstGeom prst="rect">
                <a:avLst/>
              </a:prstGeom>
            </p:spPr>
          </p:pic>
          <p:sp>
            <p:nvSpPr>
              <p:cNvPr id="108" name="椭圆 107"/>
              <p:cNvSpPr/>
              <p:nvPr/>
            </p:nvSpPr>
            <p:spPr>
              <a:xfrm>
                <a:off x="1994190" y="5074185"/>
                <a:ext cx="355600" cy="355600"/>
              </a:xfrm>
              <a:prstGeom prst="ellipse">
                <a:avLst/>
              </a:pr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cs"/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6274887" y="5107213"/>
              <a:ext cx="290286" cy="290286"/>
              <a:chOff x="4497845" y="5107213"/>
              <a:chExt cx="290286" cy="290286"/>
            </a:xfrm>
          </p:grpSpPr>
          <p:sp>
            <p:nvSpPr>
              <p:cNvPr id="112" name="椭圆 111"/>
              <p:cNvSpPr/>
              <p:nvPr/>
            </p:nvSpPr>
            <p:spPr>
              <a:xfrm>
                <a:off x="4497845" y="5107213"/>
                <a:ext cx="290286" cy="290286"/>
              </a:xfrm>
              <a:prstGeom prst="ellipse">
                <a:avLst/>
              </a:prstGeom>
              <a:no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cs"/>
                </a:endParaRPr>
              </a:p>
            </p:txBody>
          </p:sp>
          <p:pic>
            <p:nvPicPr>
              <p:cNvPr id="114" name="图形 11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530090" y="5133632"/>
                <a:ext cx="220984" cy="220984"/>
              </a:xfrm>
              <a:prstGeom prst="rect">
                <a:avLst/>
              </a:prstGeom>
            </p:spPr>
          </p:pic>
        </p:grpSp>
      </p:grpSp>
      <p:sp>
        <p:nvSpPr>
          <p:cNvPr id="116" name="文本框 115"/>
          <p:cNvSpPr txBox="1"/>
          <p:nvPr/>
        </p:nvSpPr>
        <p:spPr>
          <a:xfrm>
            <a:off x="-2593119" y="5350691"/>
            <a:ext cx="173782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alpha val="70000"/>
                  </a:srgb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ZHONGNANLINYE</a:t>
            </a:r>
            <a:endParaRPr kumimoji="0" lang="zh-CN" altLang="en-US" sz="13800" b="0" i="0" u="none" strike="noStrike" kern="1200" cap="none" spc="0" normalizeH="0" baseline="0" noProof="0">
              <a:ln>
                <a:noFill/>
              </a:ln>
              <a:solidFill>
                <a:srgbClr val="E7E6E6">
                  <a:alpha val="70000"/>
                </a:srgbClr>
              </a:solidFill>
              <a:effectLst/>
              <a:uLnTx/>
              <a:uFillTx/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118" name="任意多边形: 形状 117"/>
          <p:cNvSpPr/>
          <p:nvPr/>
        </p:nvSpPr>
        <p:spPr>
          <a:xfrm>
            <a:off x="2070100" y="3973623"/>
            <a:ext cx="8077200" cy="254000"/>
          </a:xfrm>
          <a:custGeom>
            <a:avLst/>
            <a:gdLst>
              <a:gd name="connsiteX0" fmla="*/ 0 w 8077200"/>
              <a:gd name="connsiteY0" fmla="*/ 12700 h 254000"/>
              <a:gd name="connsiteX1" fmla="*/ 4013200 w 8077200"/>
              <a:gd name="connsiteY1" fmla="*/ 0 h 254000"/>
              <a:gd name="connsiteX2" fmla="*/ 4203700 w 8077200"/>
              <a:gd name="connsiteY2" fmla="*/ 254000 h 254000"/>
              <a:gd name="connsiteX3" fmla="*/ 4356100 w 8077200"/>
              <a:gd name="connsiteY3" fmla="*/ 12700 h 254000"/>
              <a:gd name="connsiteX4" fmla="*/ 8077200 w 8077200"/>
              <a:gd name="connsiteY4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254000">
                <a:moveTo>
                  <a:pt x="0" y="12700"/>
                </a:moveTo>
                <a:lnTo>
                  <a:pt x="4013200" y="0"/>
                </a:lnTo>
                <a:lnTo>
                  <a:pt x="4203700" y="254000"/>
                </a:lnTo>
                <a:lnTo>
                  <a:pt x="4356100" y="12700"/>
                </a:lnTo>
                <a:lnTo>
                  <a:pt x="80772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19125" y="488315"/>
            <a:ext cx="2390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麻烦</a:t>
            </a:r>
            <a:r>
              <a:rPr lang="zh-CN" altLang="en-US" sz="32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与挑战</a:t>
            </a:r>
            <a:endParaRPr lang="zh-CN" altLang="en-US" sz="320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"/>
            </p:custDataLst>
          </p:nvPr>
        </p:nvCxnSpPr>
        <p:spPr>
          <a:xfrm>
            <a:off x="695325" y="1207403"/>
            <a:ext cx="6025515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95325" y="1134646"/>
            <a:ext cx="935355" cy="145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4" name="îṧlîḑê"/>
          <p:cNvSpPr/>
          <p:nvPr>
            <p:custDataLst>
              <p:tags r:id="rId3"/>
            </p:custDataLst>
          </p:nvPr>
        </p:nvSpPr>
        <p:spPr bwMode="auto">
          <a:xfrm>
            <a:off x="698502" y="1927469"/>
            <a:ext cx="655201" cy="6515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5" name="íśľíḍê"/>
          <p:cNvSpPr/>
          <p:nvPr>
            <p:custDataLst>
              <p:tags r:id="rId4"/>
            </p:custDataLst>
          </p:nvPr>
        </p:nvSpPr>
        <p:spPr bwMode="auto">
          <a:xfrm>
            <a:off x="698502" y="3577791"/>
            <a:ext cx="655201" cy="6515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solidFill>
                <a:srgbClr val="0000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cxnSp>
        <p:nvCxnSpPr>
          <p:cNvPr id="46" name="直接连接符 45"/>
          <p:cNvCxnSpPr/>
          <p:nvPr>
            <p:custDataLst>
              <p:tags r:id="rId5"/>
            </p:custDataLst>
          </p:nvPr>
        </p:nvCxnSpPr>
        <p:spPr>
          <a:xfrm>
            <a:off x="660402" y="3064139"/>
            <a:ext cx="10467340" cy="0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75000"/>
              </a:srgbClr>
            </a:solidFill>
            <a:prstDash val="solid"/>
            <a:round/>
          </a:ln>
          <a:effectLst/>
        </p:spPr>
      </p:cxnSp>
      <p:cxnSp>
        <p:nvCxnSpPr>
          <p:cNvPr id="47" name="直接连接符 46"/>
          <p:cNvCxnSpPr/>
          <p:nvPr>
            <p:custDataLst>
              <p:tags r:id="rId6"/>
            </p:custDataLst>
          </p:nvPr>
        </p:nvCxnSpPr>
        <p:spPr>
          <a:xfrm flipV="1">
            <a:off x="660402" y="4689696"/>
            <a:ext cx="10454640" cy="15240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75000"/>
              </a:srgbClr>
            </a:solidFill>
            <a:prstDash val="solid"/>
            <a:round/>
          </a:ln>
          <a:effectLst/>
        </p:spPr>
      </p:cxnSp>
      <p:sp>
        <p:nvSpPr>
          <p:cNvPr id="48" name="矩形 47"/>
          <p:cNvSpPr/>
          <p:nvPr>
            <p:custDataLst>
              <p:tags r:id="rId7"/>
            </p:custDataLst>
          </p:nvPr>
        </p:nvSpPr>
        <p:spPr>
          <a:xfrm>
            <a:off x="1515423" y="1834589"/>
            <a:ext cx="53752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第三章与第四章的联系如何</a:t>
            </a:r>
            <a:r>
              <a:rPr lang="zh-CN" altLang="en-US" sz="2000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建立？</a:t>
            </a:r>
            <a:endParaRPr lang="zh-CN" altLang="en-US" sz="2000" dirty="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9" name="矩形 48"/>
          <p:cNvSpPr/>
          <p:nvPr>
            <p:custDataLst>
              <p:tags r:id="rId8"/>
            </p:custDataLst>
          </p:nvPr>
        </p:nvSpPr>
        <p:spPr>
          <a:xfrm>
            <a:off x="1515110" y="2195830"/>
            <a:ext cx="96132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通过阅读文献和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AI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多对话，获得了一些启发，然后多和同学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交流。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0" name="矩形 49"/>
          <p:cNvSpPr/>
          <p:nvPr>
            <p:custDataLst>
              <p:tags r:id="rId9"/>
            </p:custDataLst>
          </p:nvPr>
        </p:nvSpPr>
        <p:spPr>
          <a:xfrm>
            <a:off x="1515423" y="3486197"/>
            <a:ext cx="63912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文章的框架如何</a:t>
            </a:r>
            <a:r>
              <a:rPr lang="zh-CN" altLang="en-US" sz="2000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建立？</a:t>
            </a:r>
            <a:endParaRPr lang="zh-CN" altLang="en-US" sz="2000" dirty="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1" name="矩形 50"/>
          <p:cNvSpPr/>
          <p:nvPr>
            <p:custDataLst>
              <p:tags r:id="rId10"/>
            </p:custDataLst>
          </p:nvPr>
        </p:nvSpPr>
        <p:spPr>
          <a:xfrm>
            <a:off x="1515110" y="3847465"/>
            <a:ext cx="96005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多阅读相关领域的学位论文，学习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并模仿。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681140" y="2001945"/>
            <a:ext cx="68992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01</a:t>
            </a:r>
            <a:endParaRPr lang="zh-CN" altLang="en-US" sz="2800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57" name="文本框 56"/>
          <p:cNvSpPr txBox="1"/>
          <p:nvPr>
            <p:custDataLst>
              <p:tags r:id="rId12"/>
            </p:custDataLst>
          </p:nvPr>
        </p:nvSpPr>
        <p:spPr>
          <a:xfrm>
            <a:off x="681140" y="3655581"/>
            <a:ext cx="68992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02</a:t>
            </a:r>
            <a:endParaRPr lang="zh-CN" altLang="en-US" sz="2800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533206" y="4371277"/>
            <a:ext cx="3027084" cy="4361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输入你的标题</a:t>
            </a:r>
            <a:endParaRPr lang="zh-CN" altLang="en-US" sz="20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0" y="1743967"/>
            <a:ext cx="12192000" cy="3065267"/>
            <a:chOff x="0" y="1832867"/>
            <a:chExt cx="12192000" cy="3065267"/>
          </a:xfrm>
        </p:grpSpPr>
        <p:pic>
          <p:nvPicPr>
            <p:cNvPr id="8" name="图片 7" descr="图片包含 游戏机, 床&#10;&#10;描述已自动生成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04"/>
            <a:stretch>
              <a:fillRect/>
            </a:stretch>
          </p:blipFill>
          <p:spPr>
            <a:xfrm>
              <a:off x="0" y="1832867"/>
              <a:ext cx="12192000" cy="3065267"/>
            </a:xfrm>
            <a:custGeom>
              <a:avLst/>
              <a:gdLst>
                <a:gd name="connsiteX0" fmla="*/ 0 w 12192000"/>
                <a:gd name="connsiteY0" fmla="*/ 0 h 3065267"/>
                <a:gd name="connsiteX1" fmla="*/ 12192000 w 12192000"/>
                <a:gd name="connsiteY1" fmla="*/ 0 h 3065267"/>
                <a:gd name="connsiteX2" fmla="*/ 12192000 w 12192000"/>
                <a:gd name="connsiteY2" fmla="*/ 3065267 h 3065267"/>
                <a:gd name="connsiteX3" fmla="*/ 0 w 12192000"/>
                <a:gd name="connsiteY3" fmla="*/ 3065267 h 306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65267">
                  <a:moveTo>
                    <a:pt x="0" y="0"/>
                  </a:moveTo>
                  <a:lnTo>
                    <a:pt x="12192000" y="0"/>
                  </a:lnTo>
                  <a:lnTo>
                    <a:pt x="12192000" y="3065267"/>
                  </a:lnTo>
                  <a:lnTo>
                    <a:pt x="0" y="3065267"/>
                  </a:lnTo>
                  <a:close/>
                </a:path>
              </a:pathLst>
            </a:custGeom>
          </p:spPr>
        </p:pic>
        <p:sp>
          <p:nvSpPr>
            <p:cNvPr id="9" name="矩形 8"/>
            <p:cNvSpPr/>
            <p:nvPr/>
          </p:nvSpPr>
          <p:spPr>
            <a:xfrm>
              <a:off x="0" y="1832867"/>
              <a:ext cx="12192000" cy="3065267"/>
            </a:xfrm>
            <a:prstGeom prst="rect">
              <a:avLst/>
            </a:prstGeom>
            <a:solidFill>
              <a:srgbClr val="153CC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70400" y="2061466"/>
              <a:ext cx="3251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5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alpha val="0"/>
                        </a:prst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04</a:t>
              </a:r>
              <a:endParaRPr kumimoji="0" lang="zh-CN" altLang="en-US" sz="115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alpha val="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191004" y="3251986"/>
              <a:ext cx="3810000" cy="92329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工作和希望</a:t>
              </a: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557118" y="4201178"/>
              <a:ext cx="3031132" cy="1692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M" panose="00020600040101010101" pitchFamily="18" charset="-122"/>
                </a:rPr>
                <a:t>RESEARCH CONCLUSION</a:t>
              </a:r>
              <a:endPara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19125" y="488315"/>
            <a:ext cx="2390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工作</a:t>
            </a:r>
            <a:endParaRPr lang="zh-CN" altLang="en-US" sz="320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95325" y="1207403"/>
            <a:ext cx="6025515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95325" y="1134646"/>
            <a:ext cx="935355" cy="145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6455163"/>
            <a:ext cx="12192000" cy="402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3995" y="1630045"/>
            <a:ext cx="10728960" cy="1932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/>
              <a:t>很遗憾，目前没有任何工作，国考面试失败</a:t>
            </a:r>
            <a:r>
              <a:rPr lang="zh-CN" altLang="en-US"/>
              <a:t>下岸；</a:t>
            </a:r>
            <a:endParaRPr lang="zh-CN" altLang="en-US"/>
          </a:p>
          <a:p>
            <a:pPr indent="457200" fontAlgn="auto">
              <a:lnSpc>
                <a:spcPct val="150000"/>
              </a:lnSpc>
            </a:pPr>
            <a:r>
              <a:rPr lang="zh-CN" altLang="en-US"/>
              <a:t>等省考成绩；</a:t>
            </a:r>
            <a:endParaRPr lang="zh-CN" altLang="en-US"/>
          </a:p>
          <a:p>
            <a:pPr indent="457200" fontAlgn="auto">
              <a:lnSpc>
                <a:spcPct val="150000"/>
              </a:lnSpc>
            </a:pPr>
            <a:r>
              <a:rPr lang="zh-CN" altLang="en-US"/>
              <a:t>等岳阳人才引进的</a:t>
            </a:r>
            <a:r>
              <a:rPr lang="zh-CN" altLang="en-US"/>
              <a:t>面试。</a:t>
            </a:r>
            <a:endParaRPr lang="zh-CN" altLang="en-US"/>
          </a:p>
          <a:p>
            <a:pPr indent="457200"/>
            <a:endParaRPr lang="zh-CN" altLang="en-US"/>
          </a:p>
          <a:p>
            <a:pPr indent="457200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19125" y="488315"/>
            <a:ext cx="2390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希望</a:t>
            </a:r>
            <a:endParaRPr lang="zh-CN" altLang="en-US" sz="320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95325" y="1207403"/>
            <a:ext cx="6025515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95325" y="1134646"/>
            <a:ext cx="935355" cy="145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6455163"/>
            <a:ext cx="12192000" cy="402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315" y="1671955"/>
            <a:ext cx="9785350" cy="1932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/>
              <a:t>对于未来的希望，主要是：</a:t>
            </a:r>
            <a:endParaRPr lang="zh-CN" altLang="en-US"/>
          </a:p>
          <a:p>
            <a:pPr indent="457200" fontAlgn="auto">
              <a:lnSpc>
                <a:spcPct val="150000"/>
              </a:lnSpc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）完成接下来的所有编制工作考试和</a:t>
            </a:r>
            <a:r>
              <a:rPr lang="zh-CN" altLang="en-US"/>
              <a:t>面试；</a:t>
            </a:r>
            <a:endParaRPr lang="zh-CN" altLang="en-US"/>
          </a:p>
          <a:p>
            <a:pPr indent="457200" fontAlgn="auto">
              <a:lnSpc>
                <a:spcPct val="150000"/>
              </a:lnSpc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）好好调整大论文，优化，然后送审，希望顺利通过并</a:t>
            </a:r>
            <a:r>
              <a:rPr lang="zh-CN" altLang="en-US"/>
              <a:t>答辩；</a:t>
            </a:r>
            <a:endParaRPr lang="zh-CN" altLang="en-US"/>
          </a:p>
          <a:p>
            <a:pPr indent="457200" fontAlgn="auto">
              <a:lnSpc>
                <a:spcPct val="150000"/>
              </a:lnSpc>
            </a:pP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）开始</a:t>
            </a:r>
            <a:r>
              <a:rPr lang="zh-CN" altLang="en-US"/>
              <a:t>找工作</a:t>
            </a:r>
            <a:endParaRPr lang="zh-CN" altLang="en-US"/>
          </a:p>
          <a:p>
            <a:pPr indent="457200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 descr="建筑的摆设布局&#10;&#10;描述已自动生成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82" t="33427" r="180" b="320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7" name="矩形 86"/>
          <p:cNvSpPr/>
          <p:nvPr/>
        </p:nvSpPr>
        <p:spPr>
          <a:xfrm>
            <a:off x="0" y="0"/>
            <a:ext cx="12192000" cy="6876632"/>
          </a:xfrm>
          <a:prstGeom prst="rect">
            <a:avLst/>
          </a:prstGeom>
          <a:solidFill>
            <a:srgbClr val="153CCD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93" name="组合 92"/>
          <p:cNvGrpSpPr/>
          <p:nvPr/>
        </p:nvGrpSpPr>
        <p:grpSpPr>
          <a:xfrm flipH="1">
            <a:off x="11053904" y="399313"/>
            <a:ext cx="490732" cy="134087"/>
            <a:chOff x="692896" y="304063"/>
            <a:chExt cx="699890" cy="191237"/>
          </a:xfrm>
        </p:grpSpPr>
        <p:sp>
          <p:nvSpPr>
            <p:cNvPr id="90" name="等腰三角形 89"/>
            <p:cNvSpPr/>
            <p:nvPr/>
          </p:nvSpPr>
          <p:spPr>
            <a:xfrm rot="5400000">
              <a:off x="679707" y="317252"/>
              <a:ext cx="191237" cy="164859"/>
            </a:xfrm>
            <a:prstGeom prst="triangle">
              <a:avLst/>
            </a:prstGeom>
            <a:noFill/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91" name="等腰三角形 90"/>
            <p:cNvSpPr/>
            <p:nvPr/>
          </p:nvSpPr>
          <p:spPr>
            <a:xfrm rot="5400000">
              <a:off x="947223" y="317252"/>
              <a:ext cx="191237" cy="164859"/>
            </a:xfrm>
            <a:prstGeom prst="triangle">
              <a:avLst/>
            </a:prstGeom>
            <a:noFill/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92" name="等腰三角形 91"/>
            <p:cNvSpPr/>
            <p:nvPr/>
          </p:nvSpPr>
          <p:spPr>
            <a:xfrm rot="5400000">
              <a:off x="1214738" y="317252"/>
              <a:ext cx="191237" cy="164859"/>
            </a:xfrm>
            <a:prstGeom prst="triangle">
              <a:avLst/>
            </a:prstGeom>
            <a:noFill/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350" y="368300"/>
            <a:ext cx="2857909" cy="60462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38097" y="2656474"/>
            <a:ext cx="9915807" cy="1545052"/>
            <a:chOff x="1138097" y="1651807"/>
            <a:chExt cx="9915807" cy="1545052"/>
          </a:xfrm>
        </p:grpSpPr>
        <p:sp>
          <p:nvSpPr>
            <p:cNvPr id="89" name="文本框 88"/>
            <p:cNvSpPr txBox="1"/>
            <p:nvPr/>
          </p:nvSpPr>
          <p:spPr>
            <a:xfrm>
              <a:off x="1138097" y="1996530"/>
              <a:ext cx="99158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感谢老师的细心指导</a:t>
              </a:r>
              <a:endPara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900992" y="1651807"/>
              <a:ext cx="8259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>
                  <a:ln w="6350">
                    <a:gradFill>
                      <a:gsLst>
                        <a:gs pos="0">
                          <a:prstClr val="white"/>
                        </a:gs>
                        <a:gs pos="84000">
                          <a:prstClr val="white">
                            <a:alpha val="0"/>
                          </a:prstClr>
                        </a:gs>
                      </a:gsLst>
                      <a:lin ang="5400000" scaled="1"/>
                    </a:gradFill>
                  </a:ln>
                  <a:noFill/>
                  <a:effectLst/>
                  <a:uLnTx/>
                  <a:uFillTx/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ZHONGNANLINYEKEJIDAXUE</a:t>
              </a:r>
              <a:endParaRPr kumimoji="0" lang="zh-CN" altLang="en-US" sz="3600" b="0" i="0" u="none" strike="noStrike" kern="1200" cap="none" spc="0" normalizeH="0" baseline="0" noProof="0">
                <a:ln w="6350">
                  <a:gradFill>
                    <a:gsLst>
                      <a:gs pos="0">
                        <a:prstClr val="white"/>
                      </a:gs>
                      <a:gs pos="84000">
                        <a:prstClr val="white">
                          <a:alpha val="0"/>
                        </a:prst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endParaRPr>
            </a:p>
          </p:txBody>
        </p:sp>
      </p:grpSp>
      <p:sp>
        <p:nvSpPr>
          <p:cNvPr id="103" name="文本框 102" hidden="1"/>
          <p:cNvSpPr txBox="1"/>
          <p:nvPr/>
        </p:nvSpPr>
        <p:spPr>
          <a:xfrm>
            <a:off x="2014116" y="4208891"/>
            <a:ext cx="820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B" panose="00020600040101010101" pitchFamily="18" charset="-122"/>
              </a:rPr>
              <a:t>My alma mater and I · general graduation defense template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B" panose="00020600040101010101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窗户外的景色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5" b="22992"/>
          <a:stretch>
            <a:fillRect/>
          </a:stretch>
        </p:blipFill>
        <p:spPr>
          <a:xfrm>
            <a:off x="0" y="0"/>
            <a:ext cx="12192000" cy="3443353"/>
          </a:xfrm>
          <a:custGeom>
            <a:avLst/>
            <a:gdLst>
              <a:gd name="connsiteX0" fmla="*/ 0 w 12192000"/>
              <a:gd name="connsiteY0" fmla="*/ 0 h 3443353"/>
              <a:gd name="connsiteX1" fmla="*/ 12192000 w 12192000"/>
              <a:gd name="connsiteY1" fmla="*/ 0 h 3443353"/>
              <a:gd name="connsiteX2" fmla="*/ 12192000 w 12192000"/>
              <a:gd name="connsiteY2" fmla="*/ 3443353 h 3443353"/>
              <a:gd name="connsiteX3" fmla="*/ 0 w 12192000"/>
              <a:gd name="connsiteY3" fmla="*/ 3443353 h 344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43353">
                <a:moveTo>
                  <a:pt x="0" y="0"/>
                </a:moveTo>
                <a:lnTo>
                  <a:pt x="12192000" y="0"/>
                </a:lnTo>
                <a:lnTo>
                  <a:pt x="12192000" y="3443353"/>
                </a:lnTo>
                <a:lnTo>
                  <a:pt x="0" y="3443353"/>
                </a:lnTo>
                <a:close/>
              </a:path>
            </a:pathLst>
          </a:custGeom>
        </p:spPr>
      </p:pic>
      <p:sp>
        <p:nvSpPr>
          <p:cNvPr id="62" name="任意多边形: 形状 61"/>
          <p:cNvSpPr/>
          <p:nvPr/>
        </p:nvSpPr>
        <p:spPr>
          <a:xfrm>
            <a:off x="839789" y="0"/>
            <a:ext cx="3645126" cy="6345239"/>
          </a:xfrm>
          <a:custGeom>
            <a:avLst/>
            <a:gdLst>
              <a:gd name="connsiteX0" fmla="*/ 0 w 3645126"/>
              <a:gd name="connsiteY0" fmla="*/ 0 h 6345239"/>
              <a:gd name="connsiteX1" fmla="*/ 3645126 w 3645126"/>
              <a:gd name="connsiteY1" fmla="*/ 0 h 6345239"/>
              <a:gd name="connsiteX2" fmla="*/ 3645126 w 3645126"/>
              <a:gd name="connsiteY2" fmla="*/ 5636116 h 6345239"/>
              <a:gd name="connsiteX3" fmla="*/ 2936003 w 3645126"/>
              <a:gd name="connsiteY3" fmla="*/ 6345239 h 6345239"/>
              <a:gd name="connsiteX4" fmla="*/ 0 w 3645126"/>
              <a:gd name="connsiteY4" fmla="*/ 6345239 h 634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126" h="6345239">
                <a:moveTo>
                  <a:pt x="0" y="0"/>
                </a:moveTo>
                <a:lnTo>
                  <a:pt x="3645126" y="0"/>
                </a:lnTo>
                <a:lnTo>
                  <a:pt x="3645126" y="5636116"/>
                </a:lnTo>
                <a:cubicBezTo>
                  <a:pt x="3645126" y="6027754"/>
                  <a:pt x="3327641" y="6345239"/>
                  <a:pt x="2936003" y="6345239"/>
                </a:cubicBezTo>
                <a:lnTo>
                  <a:pt x="0" y="6345239"/>
                </a:lnTo>
                <a:close/>
              </a:path>
            </a:pathLst>
          </a:custGeom>
          <a:solidFill>
            <a:srgbClr val="305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77713" y="3994566"/>
            <a:ext cx="2540000" cy="95410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目录</a:t>
            </a:r>
            <a:endParaRPr kumimoji="0" lang="zh-CN" altLang="en-US" sz="5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77713" y="4906170"/>
            <a:ext cx="3056247" cy="646331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pitchFamily="18" charset="-122"/>
                <a:ea typeface="思源黑体 CN Regular" panose="020B0500000000000000" pitchFamily="34" charset="-122"/>
                <a:cs typeface="+mn-cs"/>
              </a:rPr>
              <a:t>CONTENTS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思源黑体 CN Regular" panose="020B0500000000000000" pitchFamily="34" charset="-122"/>
              <a:cs typeface="+mn-cs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7713" y="5649686"/>
            <a:ext cx="26629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4644040" y="3819271"/>
            <a:ext cx="3561551" cy="874428"/>
            <a:chOff x="5127910" y="3819271"/>
            <a:chExt cx="3561551" cy="874428"/>
          </a:xfrm>
        </p:grpSpPr>
        <p:sp>
          <p:nvSpPr>
            <p:cNvPr id="30" name="椭圆 29"/>
            <p:cNvSpPr/>
            <p:nvPr>
              <p:custDataLst>
                <p:tags r:id="rId3"/>
              </p:custDataLst>
            </p:nvPr>
          </p:nvSpPr>
          <p:spPr>
            <a:xfrm>
              <a:off x="5127910" y="3819271"/>
              <a:ext cx="630339" cy="6303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4"/>
              </p:custDataLst>
            </p:nvPr>
          </p:nvSpPr>
          <p:spPr>
            <a:xfrm>
              <a:off x="5251203" y="3985813"/>
              <a:ext cx="855023" cy="707886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052D0"/>
                  </a:solidFill>
                  <a:effectLst/>
                  <a:uLnTx/>
                  <a:uFillTx/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01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052D0"/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6200261" y="3907677"/>
              <a:ext cx="2489200" cy="43053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学术工作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和工具</a:t>
              </a:r>
              <a:endPara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cxnSp>
          <p:nvCxnSpPr>
            <p:cNvPr id="59" name="直接连接符 58"/>
            <p:cNvCxnSpPr/>
            <p:nvPr>
              <p:custDataLst>
                <p:tags r:id="rId6"/>
              </p:custDataLst>
            </p:nvPr>
          </p:nvCxnSpPr>
          <p:spPr>
            <a:xfrm>
              <a:off x="6203436" y="4347911"/>
              <a:ext cx="30690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>
            <p:custDataLst>
              <p:tags r:id="rId7"/>
            </p:custDataLst>
          </p:nvPr>
        </p:nvGrpSpPr>
        <p:grpSpPr>
          <a:xfrm>
            <a:off x="9230200" y="3819271"/>
            <a:ext cx="2011799" cy="871253"/>
            <a:chOff x="9179400" y="3819271"/>
            <a:chExt cx="2011799" cy="871253"/>
          </a:xfrm>
        </p:grpSpPr>
        <p:sp>
          <p:nvSpPr>
            <p:cNvPr id="27" name="椭圆 26"/>
            <p:cNvSpPr/>
            <p:nvPr>
              <p:custDataLst>
                <p:tags r:id="rId8"/>
              </p:custDataLst>
            </p:nvPr>
          </p:nvSpPr>
          <p:spPr>
            <a:xfrm>
              <a:off x="9179400" y="3819271"/>
              <a:ext cx="630339" cy="6303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9"/>
              </p:custDataLst>
            </p:nvPr>
          </p:nvSpPr>
          <p:spPr>
            <a:xfrm>
              <a:off x="9349048" y="3982638"/>
              <a:ext cx="855023" cy="707886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0" i="0" u="none" strike="noStrike" cap="none" spc="0" normalizeH="0" baseline="0">
                  <a:ln>
                    <a:noFill/>
                  </a:ln>
                  <a:solidFill>
                    <a:srgbClr val="3052D0"/>
                  </a:solidFill>
                  <a:effectLst/>
                  <a:uLnTx/>
                  <a:uFillTx/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defRPr>
              </a:lvl1pPr>
            </a:lstStyle>
            <a:p>
              <a:r>
                <a:rPr lang="en-US" altLang="zh-CN"/>
                <a:t>02</a:t>
              </a:r>
              <a:endParaRPr lang="zh-CN" altLang="en-US" dirty="0"/>
            </a:p>
          </p:txBody>
        </p:sp>
        <p:sp>
          <p:nvSpPr>
            <p:cNvPr id="29" name="矩形 28"/>
            <p:cNvSpPr/>
            <p:nvPr>
              <p:custDataLst>
                <p:tags r:id="rId10"/>
              </p:custDataLst>
            </p:nvPr>
          </p:nvSpPr>
          <p:spPr>
            <a:xfrm>
              <a:off x="10124399" y="3907677"/>
              <a:ext cx="1066800" cy="43053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预答辩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cxnSp>
          <p:nvCxnSpPr>
            <p:cNvPr id="33" name="直接连接符 32"/>
            <p:cNvCxnSpPr/>
            <p:nvPr>
              <p:custDataLst>
                <p:tags r:id="rId11"/>
              </p:custDataLst>
            </p:nvPr>
          </p:nvCxnSpPr>
          <p:spPr>
            <a:xfrm>
              <a:off x="10123129" y="4342831"/>
              <a:ext cx="30690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>
            <p:custDataLst>
              <p:tags r:id="rId12"/>
            </p:custDataLst>
          </p:nvPr>
        </p:nvGrpSpPr>
        <p:grpSpPr>
          <a:xfrm>
            <a:off x="9216865" y="5229587"/>
            <a:ext cx="2815709" cy="874428"/>
            <a:chOff x="9166065" y="3819271"/>
            <a:chExt cx="2815709" cy="874428"/>
          </a:xfrm>
        </p:grpSpPr>
        <p:sp>
          <p:nvSpPr>
            <p:cNvPr id="47" name="椭圆 46"/>
            <p:cNvSpPr/>
            <p:nvPr>
              <p:custDataLst>
                <p:tags r:id="rId13"/>
              </p:custDataLst>
            </p:nvPr>
          </p:nvSpPr>
          <p:spPr>
            <a:xfrm>
              <a:off x="9166065" y="3819271"/>
              <a:ext cx="630339" cy="6303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48" name="文本框 47"/>
            <p:cNvSpPr txBox="1"/>
            <p:nvPr>
              <p:custDataLst>
                <p:tags r:id="rId14"/>
              </p:custDataLst>
            </p:nvPr>
          </p:nvSpPr>
          <p:spPr>
            <a:xfrm>
              <a:off x="9269673" y="3985813"/>
              <a:ext cx="855023" cy="707886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0" i="0" u="none" strike="noStrike" cap="none" spc="0" normalizeH="0" baseline="0">
                  <a:ln>
                    <a:noFill/>
                  </a:ln>
                  <a:solidFill>
                    <a:srgbClr val="3052D0"/>
                  </a:solidFill>
                  <a:effectLst/>
                  <a:uLnTx/>
                  <a:uFillTx/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defRPr>
              </a:lvl1pPr>
            </a:lstStyle>
            <a:p>
              <a:r>
                <a:rPr lang="en-US" altLang="zh-CN"/>
                <a:t>04</a:t>
              </a:r>
              <a:endParaRPr lang="zh-CN" altLang="en-US" dirty="0"/>
            </a:p>
          </p:txBody>
        </p:sp>
        <p:sp>
          <p:nvSpPr>
            <p:cNvPr id="49" name="矩形 48"/>
            <p:cNvSpPr/>
            <p:nvPr>
              <p:custDataLst>
                <p:tags r:id="rId15"/>
              </p:custDataLst>
            </p:nvPr>
          </p:nvSpPr>
          <p:spPr>
            <a:xfrm>
              <a:off x="10203774" y="3907042"/>
              <a:ext cx="1778000" cy="43053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工作与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希望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cxnSp>
          <p:nvCxnSpPr>
            <p:cNvPr id="51" name="直接连接符 50"/>
            <p:cNvCxnSpPr/>
            <p:nvPr>
              <p:custDataLst>
                <p:tags r:id="rId16"/>
              </p:custDataLst>
            </p:nvPr>
          </p:nvCxnSpPr>
          <p:spPr>
            <a:xfrm>
              <a:off x="10203774" y="4337751"/>
              <a:ext cx="30690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>
            <p:custDataLst>
              <p:tags r:id="rId17"/>
            </p:custDataLst>
          </p:nvPr>
        </p:nvGrpSpPr>
        <p:grpSpPr>
          <a:xfrm>
            <a:off x="4767865" y="5251812"/>
            <a:ext cx="2756019" cy="874428"/>
            <a:chOff x="8742520" y="3819271"/>
            <a:chExt cx="2756019" cy="874428"/>
          </a:xfrm>
        </p:grpSpPr>
        <p:sp>
          <p:nvSpPr>
            <p:cNvPr id="53" name="椭圆 52"/>
            <p:cNvSpPr/>
            <p:nvPr>
              <p:custDataLst>
                <p:tags r:id="rId18"/>
              </p:custDataLst>
            </p:nvPr>
          </p:nvSpPr>
          <p:spPr>
            <a:xfrm>
              <a:off x="8742520" y="3819271"/>
              <a:ext cx="630339" cy="6303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19"/>
              </p:custDataLst>
            </p:nvPr>
          </p:nvSpPr>
          <p:spPr>
            <a:xfrm>
              <a:off x="8865813" y="3985813"/>
              <a:ext cx="855023" cy="707886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0" i="0" u="none" strike="noStrike" cap="none" spc="0" normalizeH="0" baseline="0">
                  <a:ln>
                    <a:noFill/>
                  </a:ln>
                  <a:solidFill>
                    <a:srgbClr val="3052D0"/>
                  </a:solidFill>
                  <a:effectLst/>
                  <a:uLnTx/>
                  <a:uFillTx/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defRPr>
              </a:lvl1pPr>
            </a:lstStyle>
            <a:p>
              <a:r>
                <a:rPr lang="en-US" altLang="zh-CN"/>
                <a:t>03</a:t>
              </a:r>
              <a:endParaRPr lang="zh-CN" altLang="en-US" dirty="0"/>
            </a:p>
          </p:txBody>
        </p:sp>
        <p:sp>
          <p:nvSpPr>
            <p:cNvPr id="58" name="矩形 57"/>
            <p:cNvSpPr/>
            <p:nvPr>
              <p:custDataLst>
                <p:tags r:id="rId20"/>
              </p:custDataLst>
            </p:nvPr>
          </p:nvSpPr>
          <p:spPr>
            <a:xfrm>
              <a:off x="9720539" y="3917202"/>
              <a:ext cx="1778000" cy="43053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麻烦与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挑战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cxnSp>
          <p:nvCxnSpPr>
            <p:cNvPr id="61" name="直接连接符 60"/>
            <p:cNvCxnSpPr/>
            <p:nvPr>
              <p:custDataLst>
                <p:tags r:id="rId21"/>
              </p:custDataLst>
            </p:nvPr>
          </p:nvCxnSpPr>
          <p:spPr>
            <a:xfrm>
              <a:off x="9720539" y="4347911"/>
              <a:ext cx="30690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0" y="1743967"/>
            <a:ext cx="12192000" cy="3065267"/>
            <a:chOff x="0" y="1832867"/>
            <a:chExt cx="12192000" cy="3065267"/>
          </a:xfrm>
        </p:grpSpPr>
        <p:pic>
          <p:nvPicPr>
            <p:cNvPr id="8" name="图片 7" descr="图片包含 游戏机, 床&#10;&#10;描述已自动生成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04"/>
            <a:stretch>
              <a:fillRect/>
            </a:stretch>
          </p:blipFill>
          <p:spPr>
            <a:xfrm>
              <a:off x="0" y="1832867"/>
              <a:ext cx="12192000" cy="3065267"/>
            </a:xfrm>
            <a:custGeom>
              <a:avLst/>
              <a:gdLst>
                <a:gd name="connsiteX0" fmla="*/ 0 w 12192000"/>
                <a:gd name="connsiteY0" fmla="*/ 0 h 3065267"/>
                <a:gd name="connsiteX1" fmla="*/ 12192000 w 12192000"/>
                <a:gd name="connsiteY1" fmla="*/ 0 h 3065267"/>
                <a:gd name="connsiteX2" fmla="*/ 12192000 w 12192000"/>
                <a:gd name="connsiteY2" fmla="*/ 3065267 h 3065267"/>
                <a:gd name="connsiteX3" fmla="*/ 0 w 12192000"/>
                <a:gd name="connsiteY3" fmla="*/ 3065267 h 306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65267">
                  <a:moveTo>
                    <a:pt x="0" y="0"/>
                  </a:moveTo>
                  <a:lnTo>
                    <a:pt x="12192000" y="0"/>
                  </a:lnTo>
                  <a:lnTo>
                    <a:pt x="12192000" y="3065267"/>
                  </a:lnTo>
                  <a:lnTo>
                    <a:pt x="0" y="3065267"/>
                  </a:lnTo>
                  <a:close/>
                </a:path>
              </a:pathLst>
            </a:custGeom>
          </p:spPr>
        </p:pic>
        <p:sp>
          <p:nvSpPr>
            <p:cNvPr id="9" name="矩形 8"/>
            <p:cNvSpPr/>
            <p:nvPr/>
          </p:nvSpPr>
          <p:spPr>
            <a:xfrm>
              <a:off x="0" y="1832867"/>
              <a:ext cx="12192000" cy="3065267"/>
            </a:xfrm>
            <a:prstGeom prst="rect">
              <a:avLst/>
            </a:prstGeom>
            <a:solidFill>
              <a:srgbClr val="153CC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70400" y="2061466"/>
              <a:ext cx="3251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5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alpha val="0"/>
                        </a:prst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01</a:t>
              </a:r>
              <a:endParaRPr kumimoji="0" lang="zh-CN" altLang="en-US" sz="115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alpha val="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429001" y="3251986"/>
              <a:ext cx="5334000" cy="92329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学术工作和工具</a:t>
              </a: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823200" y="3771900"/>
              <a:ext cx="11811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19125" y="488315"/>
            <a:ext cx="3757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学术工作</a:t>
            </a:r>
            <a:endParaRPr lang="zh-CN" altLang="en-US" sz="320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"/>
            </p:custDataLst>
          </p:nvPr>
        </p:nvCxnSpPr>
        <p:spPr>
          <a:xfrm>
            <a:off x="695325" y="1207403"/>
            <a:ext cx="6025515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95325" y="1134646"/>
            <a:ext cx="935355" cy="145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45688" y="709842"/>
            <a:ext cx="3161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00">
              <a:solidFill>
                <a:schemeClr val="bg2">
                  <a:lumMod val="9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675005" y="1429385"/>
            <a:ext cx="10828655" cy="425196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56" name="组合 55"/>
          <p:cNvGrpSpPr/>
          <p:nvPr>
            <p:custDataLst>
              <p:tags r:id="rId4"/>
            </p:custDataLst>
          </p:nvPr>
        </p:nvGrpSpPr>
        <p:grpSpPr>
          <a:xfrm>
            <a:off x="996530" y="1713660"/>
            <a:ext cx="10488930" cy="3107048"/>
            <a:chOff x="6014935" y="1674079"/>
            <a:chExt cx="10488930" cy="3107048"/>
          </a:xfrm>
        </p:grpSpPr>
        <p:grpSp>
          <p:nvGrpSpPr>
            <p:cNvPr id="7" name="组合 6"/>
            <p:cNvGrpSpPr/>
            <p:nvPr/>
          </p:nvGrpSpPr>
          <p:grpSpPr>
            <a:xfrm>
              <a:off x="6014935" y="1674079"/>
              <a:ext cx="5315439" cy="1938647"/>
              <a:chOff x="6014935" y="1702654"/>
              <a:chExt cx="5315439" cy="1938647"/>
            </a:xfrm>
          </p:grpSpPr>
          <p:sp>
            <p:nvSpPr>
              <p:cNvPr id="20" name="文本框 1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184480" y="1702654"/>
                <a:ext cx="2031365" cy="29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 defTabSz="914400">
                  <a:defRPr kumimoji="1" sz="1600">
                    <a:solidFill>
                      <a:srgbClr val="E9C79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defRPr>
                </a:lvl1pPr>
              </a:lstStyle>
              <a:p>
                <a:pPr algn="l"/>
                <a:r>
                  <a:rPr lang="zh-CN" altLang="en-US">
                    <a:solidFill>
                      <a:srgbClr val="FFC000"/>
                    </a:solidFill>
                  </a:rPr>
                  <a:t>确定论文技术</a:t>
                </a:r>
                <a:r>
                  <a:rPr lang="zh-CN" altLang="en-US">
                    <a:solidFill>
                      <a:srgbClr val="FFC000"/>
                    </a:solidFill>
                  </a:rPr>
                  <a:t>方向</a:t>
                </a:r>
                <a:endParaRPr lang="zh-CN" alt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014935" y="1934421"/>
                <a:ext cx="5315439" cy="1706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确定你具体的</a:t>
                </a:r>
                <a:r>
                  <a:rPr kumimoji="1" lang="zh-CN" altLang="en-US" sz="1400" b="1">
                    <a:solidFill>
                      <a:schemeClr val="accent2">
                        <a:lumMod val="7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技术方向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，是图像识别还是网络安全，最终本人确定为图像识别的水果病害检测方面；</a:t>
                </a:r>
                <a:b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</a:b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再次确定是做</a:t>
                </a:r>
                <a:r>
                  <a:rPr kumimoji="1" lang="zh-CN" altLang="en-US" sz="1400" b="1">
                    <a:solidFill>
                      <a:schemeClr val="accent2">
                        <a:lumMod val="7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所有水果的</a:t>
                </a:r>
                <a:r>
                  <a:rPr kumimoji="1" lang="en-US" altLang="zh-CN" sz="1400" b="1">
                    <a:solidFill>
                      <a:schemeClr val="accent2">
                        <a:lumMod val="7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 / </a:t>
                </a:r>
                <a:r>
                  <a:rPr kumimoji="1" lang="zh-CN" altLang="en-US" sz="1400" b="1">
                    <a:solidFill>
                      <a:schemeClr val="accent2">
                        <a:lumMod val="7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仅仅葡萄</a:t>
                </a:r>
                <a:r>
                  <a:rPr kumimoji="1" lang="en-US" altLang="zh-CN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 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（根据现有工作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情况）的，最终确定为仅对葡萄进行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病害检测；</a:t>
                </a: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 b="1">
                    <a:solidFill>
                      <a:schemeClr val="accent2">
                        <a:lumMod val="7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确定文章框架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，开始</a:t>
                </a:r>
                <a:r>
                  <a:rPr kumimoji="1" lang="en-US" altLang="zh-CN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“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填空</a:t>
                </a:r>
                <a:r>
                  <a:rPr kumimoji="1" lang="en-US" altLang="zh-CN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”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。</a:t>
                </a: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cxnSp>
            <p:nvCxnSpPr>
              <p:cNvPr id="4" name="直接连接符 3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6118192" y="1756093"/>
                <a:ext cx="0" cy="23084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组合 44"/>
            <p:cNvGrpSpPr/>
            <p:nvPr/>
          </p:nvGrpSpPr>
          <p:grpSpPr>
            <a:xfrm>
              <a:off x="6103835" y="3659916"/>
              <a:ext cx="5315439" cy="1121211"/>
              <a:chOff x="6103835" y="2271614"/>
              <a:chExt cx="5315439" cy="1121211"/>
            </a:xfrm>
          </p:grpSpPr>
          <p:sp>
            <p:nvSpPr>
              <p:cNvPr id="46" name="文本框 4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184480" y="2271614"/>
                <a:ext cx="1870710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 defTabSz="914400">
                  <a:defRPr kumimoji="1" sz="1600">
                    <a:solidFill>
                      <a:srgbClr val="E9C79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defRPr>
                </a:lvl1pPr>
              </a:lstStyle>
              <a:p>
                <a:pPr algn="l"/>
                <a:r>
                  <a:rPr lang="zh-CN" altLang="en-US">
                    <a:solidFill>
                      <a:srgbClr val="FFC000"/>
                    </a:solidFill>
                    <a:sym typeface="+mn-ea"/>
                  </a:rPr>
                  <a:t>数据集</a:t>
                </a:r>
                <a:endParaRPr lang="zh-CN" alt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103835" y="2655590"/>
                <a:ext cx="5315439" cy="73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整理出自己论文所需要的所有数据集；做好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准备。</a:t>
                </a: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比如我是葡萄跨器官病害检测，就准备了果实和叶片的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数据集</a:t>
                </a: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cxnSp>
            <p:nvCxnSpPr>
              <p:cNvPr id="49" name="直接连接符 48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6167722" y="2324418"/>
                <a:ext cx="0" cy="23084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组合 49"/>
            <p:cNvGrpSpPr/>
            <p:nvPr/>
          </p:nvGrpSpPr>
          <p:grpSpPr>
            <a:xfrm>
              <a:off x="11570550" y="1833312"/>
              <a:ext cx="4933315" cy="2787015"/>
              <a:chOff x="11570550" y="-971867"/>
              <a:chExt cx="4933315" cy="2787015"/>
            </a:xfrm>
          </p:grpSpPr>
          <p:sp>
            <p:nvSpPr>
              <p:cNvPr id="52" name="文本框 5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1570550" y="-682307"/>
                <a:ext cx="4806315" cy="4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这部分是根据我的小论文写的。作为大论文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第三章</a:t>
                </a: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cxnSp>
            <p:nvCxnSpPr>
              <p:cNvPr id="54" name="直接连接符 53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11758262" y="-971867"/>
                <a:ext cx="0" cy="23084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11748737" y="750888"/>
                <a:ext cx="0" cy="23084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1697550" y="1077913"/>
                <a:ext cx="4806315" cy="73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补充工作量，思考出如何在前者改进的基础上进行深化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改进</a:t>
                </a: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作为第四章内容，并讲</a:t>
                </a:r>
                <a:r>
                  <a:rPr kumimoji="1" lang="zh-CN" altLang="en-US" sz="1400" b="1">
                    <a:solidFill>
                      <a:schemeClr val="accent2">
                        <a:lumMod val="7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第三章内容和第四章内容联系起来</a:t>
                </a:r>
                <a:endParaRPr kumimoji="1" lang="zh-CN" altLang="en-US" sz="1400" b="1">
                  <a:solidFill>
                    <a:schemeClr val="accent2">
                      <a:lumMod val="7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</p:grpSp>
      <p:sp>
        <p:nvSpPr>
          <p:cNvPr id="59" name="矩形 58"/>
          <p:cNvSpPr/>
          <p:nvPr/>
        </p:nvSpPr>
        <p:spPr>
          <a:xfrm>
            <a:off x="0" y="6455163"/>
            <a:ext cx="12192000" cy="402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6774815" y="1819910"/>
            <a:ext cx="25260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14400">
              <a:defRPr kumimoji="1" sz="1600">
                <a:solidFill>
                  <a:srgbClr val="E9C79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l"/>
            <a:r>
              <a:rPr lang="zh-CN" altLang="en-US">
                <a:solidFill>
                  <a:srgbClr val="FFC000"/>
                </a:solidFill>
                <a:sym typeface="+mn-ea"/>
              </a:rPr>
              <a:t>模型的具体改进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6"/>
            </p:custDataLst>
          </p:nvPr>
        </p:nvSpPr>
        <p:spPr>
          <a:xfrm>
            <a:off x="6774815" y="3542665"/>
            <a:ext cx="20364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14400">
              <a:defRPr kumimoji="1" sz="1600">
                <a:solidFill>
                  <a:srgbClr val="E9C79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l"/>
            <a:r>
              <a:rPr lang="zh-CN" altLang="en-US">
                <a:solidFill>
                  <a:srgbClr val="FFC000"/>
                </a:solidFill>
                <a:sym typeface="+mn-ea"/>
              </a:rPr>
              <a:t>进一步深化改进</a:t>
            </a:r>
            <a:endParaRPr lang="zh-CN" altLang="en-US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19125" y="488315"/>
            <a:ext cx="3757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学术工作</a:t>
            </a:r>
            <a:endParaRPr lang="zh-CN" altLang="en-US" sz="320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"/>
            </p:custDataLst>
          </p:nvPr>
        </p:nvCxnSpPr>
        <p:spPr>
          <a:xfrm>
            <a:off x="695325" y="1207403"/>
            <a:ext cx="6025515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95325" y="1134646"/>
            <a:ext cx="935355" cy="145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45688" y="709842"/>
            <a:ext cx="3161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00">
              <a:solidFill>
                <a:schemeClr val="bg2">
                  <a:lumMod val="9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675005" y="1429385"/>
            <a:ext cx="10828655" cy="425196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56" name="组合 55"/>
          <p:cNvGrpSpPr/>
          <p:nvPr>
            <p:custDataLst>
              <p:tags r:id="rId4"/>
            </p:custDataLst>
          </p:nvPr>
        </p:nvGrpSpPr>
        <p:grpSpPr>
          <a:xfrm>
            <a:off x="996530" y="1713660"/>
            <a:ext cx="10488930" cy="2946248"/>
            <a:chOff x="6014935" y="1674079"/>
            <a:chExt cx="10488930" cy="2946248"/>
          </a:xfrm>
        </p:grpSpPr>
        <p:grpSp>
          <p:nvGrpSpPr>
            <p:cNvPr id="7" name="组合 6"/>
            <p:cNvGrpSpPr/>
            <p:nvPr/>
          </p:nvGrpSpPr>
          <p:grpSpPr>
            <a:xfrm>
              <a:off x="6014935" y="1674079"/>
              <a:ext cx="5175885" cy="645795"/>
              <a:chOff x="6014935" y="1702654"/>
              <a:chExt cx="5175885" cy="645795"/>
            </a:xfrm>
          </p:grpSpPr>
          <p:sp>
            <p:nvSpPr>
              <p:cNvPr id="20" name="文本框 1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184480" y="1702654"/>
                <a:ext cx="2031365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 defTabSz="914400">
                  <a:defRPr kumimoji="1" sz="1600">
                    <a:solidFill>
                      <a:srgbClr val="E9C79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defRPr>
                </a:lvl1pPr>
              </a:lstStyle>
              <a:p>
                <a:pPr algn="l"/>
                <a:r>
                  <a:rPr lang="zh-CN" altLang="en-US">
                    <a:solidFill>
                      <a:srgbClr val="FFC000"/>
                    </a:solidFill>
                  </a:rPr>
                  <a:t>大论文</a:t>
                </a:r>
                <a:r>
                  <a:rPr lang="zh-CN" altLang="en-US">
                    <a:solidFill>
                      <a:srgbClr val="FFC000"/>
                    </a:solidFill>
                  </a:rPr>
                  <a:t>目录</a:t>
                </a:r>
                <a:endParaRPr lang="zh-CN" alt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014935" y="1934429"/>
                <a:ext cx="5175885" cy="4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50000"/>
                  </a:lnSpc>
                </a:pP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cxnSp>
            <p:nvCxnSpPr>
              <p:cNvPr id="4" name="直接连接符 3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6118192" y="1756093"/>
                <a:ext cx="0" cy="23084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组合 44"/>
            <p:cNvGrpSpPr/>
            <p:nvPr/>
          </p:nvGrpSpPr>
          <p:grpSpPr>
            <a:xfrm>
              <a:off x="6167722" y="3659916"/>
              <a:ext cx="1887468" cy="337185"/>
              <a:chOff x="6167722" y="2271614"/>
              <a:chExt cx="1887468" cy="337185"/>
            </a:xfrm>
          </p:grpSpPr>
          <p:sp>
            <p:nvSpPr>
              <p:cNvPr id="46" name="文本框 4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184480" y="2271614"/>
                <a:ext cx="1870710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 defTabSz="914400">
                  <a:defRPr kumimoji="1" sz="1600">
                    <a:solidFill>
                      <a:srgbClr val="E9C79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defRPr>
                </a:lvl1pPr>
              </a:lstStyle>
              <a:p>
                <a:pPr algn="l"/>
                <a:r>
                  <a:rPr lang="zh-CN" altLang="en-US">
                    <a:solidFill>
                      <a:srgbClr val="FFC000"/>
                    </a:solidFill>
                    <a:sym typeface="+mn-ea"/>
                  </a:rPr>
                  <a:t>数据集</a:t>
                </a:r>
                <a:endParaRPr lang="zh-CN" altLang="en-US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49" name="直接连接符 48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6167722" y="2324418"/>
                <a:ext cx="0" cy="23084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组合 49"/>
            <p:cNvGrpSpPr/>
            <p:nvPr/>
          </p:nvGrpSpPr>
          <p:grpSpPr>
            <a:xfrm>
              <a:off x="11570550" y="1833312"/>
              <a:ext cx="4933315" cy="2787015"/>
              <a:chOff x="11570550" y="-971867"/>
              <a:chExt cx="4933315" cy="2787015"/>
            </a:xfrm>
          </p:grpSpPr>
          <p:sp>
            <p:nvSpPr>
              <p:cNvPr id="52" name="文本框 51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1570550" y="-682307"/>
                <a:ext cx="4806315" cy="4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这部分是根据我的小论文写的。作为大论文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第三章</a:t>
                </a: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cxnSp>
            <p:nvCxnSpPr>
              <p:cNvPr id="54" name="直接连接符 53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11758262" y="-971867"/>
                <a:ext cx="0" cy="23084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11748737" y="750888"/>
                <a:ext cx="0" cy="23084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7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1697550" y="1077913"/>
                <a:ext cx="4806315" cy="73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补充工作量，思考出如何在前者改进的基础上进行深化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改进</a:t>
                </a: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作为第四章内容，并讲</a:t>
                </a:r>
                <a:r>
                  <a:rPr kumimoji="1" lang="zh-CN" altLang="en-US" sz="1400" b="1">
                    <a:solidFill>
                      <a:schemeClr val="accent2">
                        <a:lumMod val="7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第三章内容和第四章内容联系起来</a:t>
                </a:r>
                <a:endParaRPr kumimoji="1" lang="zh-CN" altLang="en-US" sz="1400" b="1">
                  <a:solidFill>
                    <a:schemeClr val="accent2">
                      <a:lumMod val="7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</p:grpSp>
      <p:sp>
        <p:nvSpPr>
          <p:cNvPr id="59" name="矩形 58"/>
          <p:cNvSpPr/>
          <p:nvPr/>
        </p:nvSpPr>
        <p:spPr>
          <a:xfrm>
            <a:off x="0" y="6455163"/>
            <a:ext cx="12192000" cy="402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6774815" y="1819910"/>
            <a:ext cx="25260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14400">
              <a:defRPr kumimoji="1" sz="1600">
                <a:solidFill>
                  <a:srgbClr val="E9C79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l"/>
            <a:r>
              <a:rPr lang="zh-CN" altLang="en-US">
                <a:solidFill>
                  <a:srgbClr val="FFC000"/>
                </a:solidFill>
                <a:sym typeface="+mn-ea"/>
              </a:rPr>
              <a:t>数据集</a:t>
            </a:r>
            <a:endParaRPr lang="zh-CN" altLang="en-US">
              <a:solidFill>
                <a:srgbClr val="FFC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6774815" y="3542665"/>
            <a:ext cx="20364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14400">
              <a:defRPr kumimoji="1" sz="1600">
                <a:solidFill>
                  <a:srgbClr val="E9C79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l"/>
            <a:r>
              <a:rPr lang="zh-CN" altLang="en-US">
                <a:solidFill>
                  <a:srgbClr val="FFC000"/>
                </a:solidFill>
                <a:sym typeface="+mn-ea"/>
              </a:rPr>
              <a:t>进一步深化改进</a:t>
            </a:r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325" y="2051050"/>
            <a:ext cx="5666105" cy="42519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2415" y="2209165"/>
            <a:ext cx="5161915" cy="133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22415" y="3547110"/>
            <a:ext cx="5161915" cy="13455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19125" y="488315"/>
            <a:ext cx="3757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学术</a:t>
            </a:r>
            <a:r>
              <a:rPr lang="zh-CN" altLang="en-US" sz="32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工具</a:t>
            </a:r>
            <a:endParaRPr lang="zh-CN" altLang="en-US" sz="320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"/>
            </p:custDataLst>
          </p:nvPr>
        </p:nvCxnSpPr>
        <p:spPr>
          <a:xfrm>
            <a:off x="695325" y="1207403"/>
            <a:ext cx="6025515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95325" y="1134646"/>
            <a:ext cx="935355" cy="145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45688" y="709842"/>
            <a:ext cx="3161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00">
              <a:solidFill>
                <a:schemeClr val="bg2">
                  <a:lumMod val="9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675005" y="1429385"/>
            <a:ext cx="10828655" cy="425196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56" name="组合 55"/>
          <p:cNvGrpSpPr/>
          <p:nvPr>
            <p:custDataLst>
              <p:tags r:id="rId4"/>
            </p:custDataLst>
          </p:nvPr>
        </p:nvGrpSpPr>
        <p:grpSpPr>
          <a:xfrm>
            <a:off x="996530" y="1713660"/>
            <a:ext cx="9899650" cy="4927448"/>
            <a:chOff x="6014935" y="1674079"/>
            <a:chExt cx="9899650" cy="4927448"/>
          </a:xfrm>
        </p:grpSpPr>
        <p:grpSp>
          <p:nvGrpSpPr>
            <p:cNvPr id="7" name="组合 6"/>
            <p:cNvGrpSpPr/>
            <p:nvPr/>
          </p:nvGrpSpPr>
          <p:grpSpPr>
            <a:xfrm>
              <a:off x="6014935" y="1674079"/>
              <a:ext cx="9899650" cy="1693545"/>
              <a:chOff x="6014935" y="1702654"/>
              <a:chExt cx="9899650" cy="1693545"/>
            </a:xfrm>
          </p:grpSpPr>
          <p:sp>
            <p:nvSpPr>
              <p:cNvPr id="20" name="文本框 1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184480" y="1702654"/>
                <a:ext cx="2031365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 defTabSz="914400">
                  <a:defRPr kumimoji="1" sz="1600">
                    <a:solidFill>
                      <a:srgbClr val="E9C79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defRPr>
                </a:lvl1pPr>
              </a:lstStyle>
              <a:p>
                <a:pPr algn="l"/>
                <a:r>
                  <a:rPr lang="zh-CN" altLang="en-US">
                    <a:solidFill>
                      <a:srgbClr val="FFC000"/>
                    </a:solidFill>
                  </a:rPr>
                  <a:t>豆包</a:t>
                </a:r>
                <a:r>
                  <a:rPr lang="en-US" altLang="zh-CN">
                    <a:solidFill>
                      <a:srgbClr val="FFC000"/>
                    </a:solidFill>
                  </a:rPr>
                  <a:t> </a:t>
                </a:r>
                <a:r>
                  <a:rPr lang="zh-CN" altLang="en-US">
                    <a:solidFill>
                      <a:srgbClr val="FFC000"/>
                    </a:solidFill>
                  </a:rPr>
                  <a:t>和</a:t>
                </a:r>
                <a:r>
                  <a:rPr lang="en-US" altLang="zh-CN">
                    <a:solidFill>
                      <a:srgbClr val="FFC000"/>
                    </a:solidFill>
                  </a:rPr>
                  <a:t> GPT</a:t>
                </a:r>
                <a:endParaRPr lang="en-US" altLang="zh-CN">
                  <a:solidFill>
                    <a:srgbClr val="FFC000"/>
                  </a:solidFill>
                </a:endParaRP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014935" y="1934429"/>
                <a:ext cx="9899650" cy="146177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可以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+mn-ea"/>
                  </a:rPr>
                  <a:t>利用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这些</a:t>
                </a:r>
                <a:r>
                  <a:rPr kumimoji="1" lang="en-US" altLang="zh-CN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AI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，整理出你想要研究方向的</a:t>
                </a:r>
                <a:r>
                  <a:rPr kumimoji="1" lang="zh-CN" altLang="en-US" sz="1400" b="1">
                    <a:solidFill>
                      <a:schemeClr val="accent2">
                        <a:lumMod val="7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文献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，比自己单独去</a:t>
                </a:r>
                <a:r>
                  <a:rPr kumimoji="1" lang="en-US" altLang="zh-CN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“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大海捞针</a:t>
                </a:r>
                <a:r>
                  <a:rPr kumimoji="1" lang="en-US" altLang="zh-CN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”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效率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高；</a:t>
                </a: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可以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+mn-ea"/>
                  </a:rPr>
                  <a:t>利用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+mn-ea"/>
                  </a:rPr>
                  <a:t>这些</a:t>
                </a:r>
                <a:r>
                  <a:rPr kumimoji="1" lang="en-US" altLang="zh-CN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+mn-ea"/>
                  </a:rPr>
                  <a:t>AI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+mn-ea"/>
                  </a:rPr>
                  <a:t>，在具体实验研究的时候，为你提供改进的具体方向（比如轻量化），便于入门和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+mn-ea"/>
                  </a:rPr>
                  <a:t>强化，自己结合思考进行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+mn-ea"/>
                  </a:rPr>
                  <a:t>创新；</a:t>
                </a: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+mn-ea"/>
                </a:endParaRPr>
              </a:p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+mn-ea"/>
                  </a:rPr>
                  <a:t>可以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+mn-ea"/>
                  </a:rPr>
                  <a:t>利用这些</a:t>
                </a:r>
                <a:r>
                  <a:rPr kumimoji="1" lang="en-US" altLang="zh-CN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+mn-ea"/>
                  </a:rPr>
                  <a:t>AI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+mn-ea"/>
                  </a:rPr>
                  <a:t>，解决</a:t>
                </a:r>
                <a:r>
                  <a:rPr kumimoji="1" lang="zh-CN" altLang="en-US" sz="1400" b="1">
                    <a:solidFill>
                      <a:schemeClr val="accent2">
                        <a:lumMod val="7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+mn-ea"/>
                  </a:rPr>
                  <a:t>代码报错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sym typeface="+mn-ea"/>
                  </a:rPr>
                  <a:t>的问题。</a:t>
                </a: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+mn-ea"/>
                </a:endParaRPr>
              </a:p>
              <a:p>
                <a:pPr defTabSz="914400">
                  <a:lnSpc>
                    <a:spcPct val="150000"/>
                  </a:lnSpc>
                </a:pP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+mn-ea"/>
                </a:endParaRPr>
              </a:p>
            </p:txBody>
          </p:sp>
          <p:cxnSp>
            <p:nvCxnSpPr>
              <p:cNvPr id="4" name="直接连接符 3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6118192" y="1756093"/>
                <a:ext cx="0" cy="23084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组合 44"/>
            <p:cNvGrpSpPr/>
            <p:nvPr/>
          </p:nvGrpSpPr>
          <p:grpSpPr>
            <a:xfrm>
              <a:off x="6068910" y="3279551"/>
              <a:ext cx="9717405" cy="1074651"/>
              <a:chOff x="6068910" y="1891249"/>
              <a:chExt cx="9717405" cy="1074651"/>
            </a:xfrm>
          </p:grpSpPr>
          <p:sp>
            <p:nvSpPr>
              <p:cNvPr id="46" name="文本框 4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184480" y="1891249"/>
                <a:ext cx="2738120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 defTabSz="914400">
                  <a:defRPr kumimoji="1" sz="1600">
                    <a:solidFill>
                      <a:srgbClr val="E9C79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defRPr>
                </a:lvl1pPr>
              </a:lstStyle>
              <a:p>
                <a:pPr algn="l"/>
                <a:r>
                  <a:rPr lang="zh-CN" altLang="en-US">
                    <a:solidFill>
                      <a:srgbClr val="FFC000"/>
                    </a:solidFill>
                    <a:sym typeface="+mn-ea"/>
                  </a:rPr>
                  <a:t>数据集</a:t>
                </a:r>
                <a:r>
                  <a:rPr lang="en-US" altLang="zh-CN">
                    <a:solidFill>
                      <a:srgbClr val="FFC000"/>
                    </a:solidFill>
                    <a:sym typeface="+mn-ea"/>
                  </a:rPr>
                  <a:t> - X-AnyLabeling</a:t>
                </a:r>
                <a:endParaRPr lang="en-US" altLang="zh-CN">
                  <a:solidFill>
                    <a:srgbClr val="FFC000"/>
                  </a:solidFill>
                  <a:sym typeface="+mn-ea"/>
                </a:endParaRPr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068910" y="2228434"/>
                <a:ext cx="9717405" cy="737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这是一个打标签的软卷，然后可以利用权重文件</a:t>
                </a:r>
                <a:r>
                  <a:rPr kumimoji="1" lang="zh-CN" altLang="en-US" sz="1400" b="1">
                    <a:solidFill>
                      <a:schemeClr val="accent2">
                        <a:lumMod val="7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自动打标签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，对于图像识别的同学，可以</a:t>
                </a:r>
                <a:r>
                  <a:rPr kumimoji="1" lang="zh-CN" altLang="en-US" sz="1400" b="1">
                    <a:solidFill>
                      <a:schemeClr val="accent2">
                        <a:lumMod val="7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提升做数据集的速度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。</a:t>
                </a: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cxnSp>
            <p:nvCxnSpPr>
              <p:cNvPr id="49" name="直接连接符 48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6118192" y="1979613"/>
                <a:ext cx="0" cy="23084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组合 49"/>
            <p:cNvGrpSpPr/>
            <p:nvPr/>
          </p:nvGrpSpPr>
          <p:grpSpPr>
            <a:xfrm>
              <a:off x="6118192" y="4181542"/>
              <a:ext cx="5149463" cy="2419985"/>
              <a:chOff x="6118192" y="1376363"/>
              <a:chExt cx="5149463" cy="2419985"/>
            </a:xfrm>
          </p:grpSpPr>
          <p:sp>
            <p:nvSpPr>
              <p:cNvPr id="52" name="文本框 5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461340" y="3059113"/>
                <a:ext cx="4806315" cy="73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50000"/>
                  </a:lnSpc>
                </a:pP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这是我跑实验的服务器，各种显卡都有，价格比较实惠。</a:t>
                </a:r>
                <a:b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</a:br>
                <a:r>
                  <a:rPr kumimoji="1" lang="en-US" altLang="zh-CN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b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站有详细</a:t>
                </a:r>
                <a:r>
                  <a:rPr kumimoji="1" lang="zh-CN" altLang="en-US" sz="1400">
                    <a:solidFill>
                      <a:srgbClr val="FFFFFF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教程。</a:t>
                </a:r>
                <a:endParaRPr kumimoji="1" lang="zh-CN" altLang="en-US" sz="1400">
                  <a:solidFill>
                    <a:srgbClr val="FFFF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cxnSp>
            <p:nvCxnSpPr>
              <p:cNvPr id="54" name="直接连接符 53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6118192" y="1376363"/>
                <a:ext cx="0" cy="23084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矩形 58"/>
          <p:cNvSpPr/>
          <p:nvPr/>
        </p:nvSpPr>
        <p:spPr>
          <a:xfrm>
            <a:off x="0" y="6455163"/>
            <a:ext cx="12192000" cy="402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1165860" y="4220845"/>
            <a:ext cx="25260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14400">
              <a:defRPr kumimoji="1" sz="1600">
                <a:solidFill>
                  <a:srgbClr val="E9C79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l"/>
            <a:r>
              <a:rPr lang="zh-CN" altLang="en-US">
                <a:solidFill>
                  <a:srgbClr val="FFC000"/>
                </a:solidFill>
                <a:sym typeface="+mn-ea"/>
              </a:rPr>
              <a:t>服务器</a:t>
            </a:r>
            <a:r>
              <a:rPr lang="en-US" altLang="zh-CN">
                <a:solidFill>
                  <a:srgbClr val="FFC000"/>
                </a:solidFill>
                <a:sym typeface="+mn-ea"/>
              </a:rPr>
              <a:t>-</a:t>
            </a:r>
            <a:r>
              <a:rPr lang="en-US" altLang="zh-CN">
                <a:solidFill>
                  <a:srgbClr val="FFC000"/>
                </a:solidFill>
                <a:sym typeface="+mn-ea"/>
              </a:rPr>
              <a:t>autodl</a:t>
            </a:r>
            <a:endParaRPr lang="en-US" altLang="zh-CN">
              <a:solidFill>
                <a:srgbClr val="FFC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1050505" y="4642472"/>
            <a:ext cx="971740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4400">
              <a:lnSpc>
                <a:spcPct val="150000"/>
              </a:lnSpc>
            </a:pPr>
            <a:r>
              <a:rPr kumimoji="1" lang="zh-CN" altLang="en-US" sz="140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这是我跑实验的用的服务器，各种显卡都有，价格也比较</a:t>
            </a:r>
            <a:r>
              <a:rPr kumimoji="1" lang="zh-CN" altLang="en-US" sz="140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实惠。</a:t>
            </a:r>
            <a:endParaRPr kumimoji="1" lang="zh-CN" altLang="en-US" sz="1400">
              <a:solidFill>
                <a:srgbClr val="FFFFFF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0" y="1743967"/>
            <a:ext cx="12192000" cy="3065267"/>
            <a:chOff x="0" y="1832867"/>
            <a:chExt cx="12192000" cy="3065267"/>
          </a:xfrm>
        </p:grpSpPr>
        <p:pic>
          <p:nvPicPr>
            <p:cNvPr id="8" name="图片 7" descr="图片包含 游戏机, 床&#10;&#10;描述已自动生成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04"/>
            <a:stretch>
              <a:fillRect/>
            </a:stretch>
          </p:blipFill>
          <p:spPr>
            <a:xfrm>
              <a:off x="0" y="1832867"/>
              <a:ext cx="12192000" cy="3065267"/>
            </a:xfrm>
            <a:custGeom>
              <a:avLst/>
              <a:gdLst>
                <a:gd name="connsiteX0" fmla="*/ 0 w 12192000"/>
                <a:gd name="connsiteY0" fmla="*/ 0 h 3065267"/>
                <a:gd name="connsiteX1" fmla="*/ 12192000 w 12192000"/>
                <a:gd name="connsiteY1" fmla="*/ 0 h 3065267"/>
                <a:gd name="connsiteX2" fmla="*/ 12192000 w 12192000"/>
                <a:gd name="connsiteY2" fmla="*/ 3065267 h 3065267"/>
                <a:gd name="connsiteX3" fmla="*/ 0 w 12192000"/>
                <a:gd name="connsiteY3" fmla="*/ 3065267 h 306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65267">
                  <a:moveTo>
                    <a:pt x="0" y="0"/>
                  </a:moveTo>
                  <a:lnTo>
                    <a:pt x="12192000" y="0"/>
                  </a:lnTo>
                  <a:lnTo>
                    <a:pt x="12192000" y="3065267"/>
                  </a:lnTo>
                  <a:lnTo>
                    <a:pt x="0" y="3065267"/>
                  </a:lnTo>
                  <a:close/>
                </a:path>
              </a:pathLst>
            </a:custGeom>
          </p:spPr>
        </p:pic>
        <p:sp>
          <p:nvSpPr>
            <p:cNvPr id="9" name="矩形 8"/>
            <p:cNvSpPr/>
            <p:nvPr/>
          </p:nvSpPr>
          <p:spPr>
            <a:xfrm>
              <a:off x="0" y="1832867"/>
              <a:ext cx="12192000" cy="3065267"/>
            </a:xfrm>
            <a:prstGeom prst="rect">
              <a:avLst/>
            </a:prstGeom>
            <a:solidFill>
              <a:srgbClr val="153CC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70400" y="2061466"/>
              <a:ext cx="3251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5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alpha val="0"/>
                        </a:prst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02</a:t>
              </a:r>
              <a:endParaRPr kumimoji="0" lang="zh-CN" altLang="en-US" sz="115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alpha val="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53004" y="3251986"/>
              <a:ext cx="2286000" cy="92329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预答辩</a:t>
              </a: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19125" y="488315"/>
            <a:ext cx="1958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</a:t>
            </a:r>
            <a:endParaRPr lang="zh-CN" altLang="en-US" sz="320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95325" y="1207403"/>
            <a:ext cx="6025515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95325" y="1134646"/>
            <a:ext cx="935355" cy="145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0" y="6455162"/>
            <a:ext cx="12192000" cy="402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3" name="矩形 32"/>
          <p:cNvSpPr/>
          <p:nvPr>
            <p:custDataLst>
              <p:tags r:id="rId1"/>
            </p:custDataLst>
          </p:nvPr>
        </p:nvSpPr>
        <p:spPr>
          <a:xfrm>
            <a:off x="697230" y="1453305"/>
            <a:ext cx="8896589" cy="185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4" name="矩形 33"/>
          <p:cNvSpPr/>
          <p:nvPr>
            <p:custDataLst>
              <p:tags r:id="rId2"/>
            </p:custDataLst>
          </p:nvPr>
        </p:nvSpPr>
        <p:spPr>
          <a:xfrm>
            <a:off x="697230" y="3657923"/>
            <a:ext cx="8896589" cy="185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6" name="矩形 35"/>
          <p:cNvSpPr/>
          <p:nvPr>
            <p:custDataLst>
              <p:tags r:id="rId3"/>
            </p:custDataLst>
          </p:nvPr>
        </p:nvSpPr>
        <p:spPr>
          <a:xfrm>
            <a:off x="697230" y="1453305"/>
            <a:ext cx="280985" cy="185211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30200" dist="38100" algn="l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4"/>
            </p:custDataLst>
          </p:nvPr>
        </p:nvSpPr>
        <p:spPr>
          <a:xfrm>
            <a:off x="1105535" y="1383030"/>
            <a:ext cx="10093325" cy="1915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 b="0" i="0" kern="100" spc="13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Times New Roman" panose="02020603050405020304" pitchFamily="18" charset="0"/>
              </a:defRPr>
            </a:lvl1pPr>
          </a:lstStyle>
          <a:p>
            <a:pPr indent="0" algn="l" fontAlgn="auto">
              <a:lnSpc>
                <a:spcPct val="300000"/>
              </a:lnSpc>
            </a:pPr>
            <a:r>
              <a:rPr lang="zh-CN" altLang="en-US" spc="0"/>
              <a:t>问题</a:t>
            </a:r>
            <a:r>
              <a:rPr lang="en-US" altLang="zh-CN" spc="0"/>
              <a:t>1</a:t>
            </a:r>
            <a:r>
              <a:rPr lang="zh-CN" altLang="en-US" spc="0"/>
              <a:t>：国内外现状的</a:t>
            </a:r>
            <a:r>
              <a:rPr lang="zh-CN" altLang="en-US" b="1" spc="0">
                <a:solidFill>
                  <a:schemeClr val="accent2">
                    <a:lumMod val="75000"/>
                  </a:schemeClr>
                </a:solidFill>
              </a:rPr>
              <a:t>英文文献数量不够</a:t>
            </a:r>
            <a:r>
              <a:rPr lang="zh-CN" altLang="en-US" spc="0"/>
              <a:t>，进行</a:t>
            </a:r>
            <a:r>
              <a:rPr lang="zh-CN" altLang="en-US" spc="0"/>
              <a:t>补充；</a:t>
            </a:r>
            <a:endParaRPr lang="zh-CN" altLang="en-US" spc="0"/>
          </a:p>
          <a:p>
            <a:pPr indent="0" algn="l" fontAlgn="auto">
              <a:lnSpc>
                <a:spcPct val="300000"/>
              </a:lnSpc>
            </a:pPr>
            <a:r>
              <a:rPr lang="zh-CN" altLang="en-US" spc="0"/>
              <a:t>问题</a:t>
            </a:r>
            <a:r>
              <a:rPr lang="en-US" altLang="zh-CN" spc="0"/>
              <a:t>2</a:t>
            </a:r>
            <a:r>
              <a:rPr lang="zh-CN" altLang="en-US" spc="0"/>
              <a:t>：部分图表的</a:t>
            </a:r>
            <a:r>
              <a:rPr lang="zh-CN" altLang="en-US" b="1" spc="0">
                <a:solidFill>
                  <a:schemeClr val="accent2">
                    <a:lumMod val="75000"/>
                  </a:schemeClr>
                </a:solidFill>
              </a:rPr>
              <a:t>字体太大</a:t>
            </a:r>
            <a:r>
              <a:rPr lang="zh-CN" altLang="en-US" spc="0"/>
              <a:t>，进行</a:t>
            </a:r>
            <a:r>
              <a:rPr lang="zh-CN" altLang="en-US" spc="0"/>
              <a:t>调整；</a:t>
            </a:r>
            <a:endParaRPr lang="zh-CN" altLang="en-US" spc="0"/>
          </a:p>
          <a:p>
            <a:pPr indent="0" algn="l" fontAlgn="auto">
              <a:lnSpc>
                <a:spcPct val="300000"/>
              </a:lnSpc>
            </a:pPr>
            <a:r>
              <a:rPr lang="zh-CN" altLang="en-US" spc="0">
                <a:sym typeface="+mn-ea"/>
              </a:rPr>
              <a:t>问题</a:t>
            </a:r>
            <a:r>
              <a:rPr lang="en-US" altLang="zh-CN" spc="0">
                <a:sym typeface="+mn-ea"/>
              </a:rPr>
              <a:t>3</a:t>
            </a:r>
            <a:r>
              <a:rPr lang="zh-CN" altLang="en-US" spc="0">
                <a:sym typeface="+mn-ea"/>
              </a:rPr>
              <a:t>：论文最后需要</a:t>
            </a:r>
            <a:r>
              <a:rPr lang="zh-CN" altLang="en-US" b="1" spc="0">
                <a:solidFill>
                  <a:schemeClr val="accent2">
                    <a:lumMod val="75000"/>
                  </a:schemeClr>
                </a:solidFill>
                <a:sym typeface="+mn-ea"/>
              </a:rPr>
              <a:t>补充研究成果和参与项目</a:t>
            </a:r>
            <a:r>
              <a:rPr lang="zh-CN" altLang="en-US" spc="0">
                <a:sym typeface="+mn-ea"/>
              </a:rPr>
              <a:t>。</a:t>
            </a:r>
            <a:endParaRPr lang="zh-CN" altLang="en-US" spc="0"/>
          </a:p>
          <a:p>
            <a:pPr indent="0" algn="l" fontAlgn="auto">
              <a:lnSpc>
                <a:spcPct val="200000"/>
              </a:lnSpc>
            </a:pPr>
            <a:endParaRPr lang="zh-CN" altLang="en-US" spc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0" y="1743967"/>
            <a:ext cx="12192000" cy="3065267"/>
            <a:chOff x="0" y="1832867"/>
            <a:chExt cx="12192000" cy="3065267"/>
          </a:xfrm>
        </p:grpSpPr>
        <p:pic>
          <p:nvPicPr>
            <p:cNvPr id="8" name="图片 7" descr="图片包含 游戏机, 床&#10;&#10;描述已自动生成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04"/>
            <a:stretch>
              <a:fillRect/>
            </a:stretch>
          </p:blipFill>
          <p:spPr>
            <a:xfrm>
              <a:off x="0" y="1832867"/>
              <a:ext cx="12192000" cy="3065267"/>
            </a:xfrm>
            <a:custGeom>
              <a:avLst/>
              <a:gdLst>
                <a:gd name="connsiteX0" fmla="*/ 0 w 12192000"/>
                <a:gd name="connsiteY0" fmla="*/ 0 h 3065267"/>
                <a:gd name="connsiteX1" fmla="*/ 12192000 w 12192000"/>
                <a:gd name="connsiteY1" fmla="*/ 0 h 3065267"/>
                <a:gd name="connsiteX2" fmla="*/ 12192000 w 12192000"/>
                <a:gd name="connsiteY2" fmla="*/ 3065267 h 3065267"/>
                <a:gd name="connsiteX3" fmla="*/ 0 w 12192000"/>
                <a:gd name="connsiteY3" fmla="*/ 3065267 h 306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65267">
                  <a:moveTo>
                    <a:pt x="0" y="0"/>
                  </a:moveTo>
                  <a:lnTo>
                    <a:pt x="12192000" y="0"/>
                  </a:lnTo>
                  <a:lnTo>
                    <a:pt x="12192000" y="3065267"/>
                  </a:lnTo>
                  <a:lnTo>
                    <a:pt x="0" y="3065267"/>
                  </a:lnTo>
                  <a:close/>
                </a:path>
              </a:pathLst>
            </a:custGeom>
          </p:spPr>
        </p:pic>
        <p:sp>
          <p:nvSpPr>
            <p:cNvPr id="9" name="矩形 8"/>
            <p:cNvSpPr/>
            <p:nvPr/>
          </p:nvSpPr>
          <p:spPr>
            <a:xfrm>
              <a:off x="0" y="1832867"/>
              <a:ext cx="12192000" cy="3065267"/>
            </a:xfrm>
            <a:prstGeom prst="rect">
              <a:avLst/>
            </a:prstGeom>
            <a:solidFill>
              <a:srgbClr val="153CC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70400" y="2061466"/>
              <a:ext cx="3251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5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alpha val="0"/>
                        </a:prst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rPr>
                <a:t>03</a:t>
              </a:r>
              <a:endParaRPr kumimoji="0" lang="zh-CN" altLang="en-US" sz="115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alpha val="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191004" y="3251986"/>
              <a:ext cx="3810000" cy="92329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麻烦</a:t>
              </a:r>
              <a:r>
                <a:rPr kumimoji="0" lang="zh-CN" alt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与挑战</a:t>
              </a: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10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11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12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13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14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15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16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17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18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19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2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20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21.xml><?xml version="1.0" encoding="utf-8"?>
<p:tagLst xmlns:p="http://schemas.openxmlformats.org/presentationml/2006/main">
  <p:tag name="KSO_WM_DIAGRAM_VIRTUALLY_FRAME" val="{&quot;height&quot;:373.20622047244086,&quot;left&quot;:53.15,&quot;top&quot;:89.34220472440946,&quot;width&quot;:881.3054330708659}"/>
</p:tagLst>
</file>

<file path=ppt/tags/tag22.xml><?xml version="1.0" encoding="utf-8"?>
<p:tagLst xmlns:p="http://schemas.openxmlformats.org/presentationml/2006/main">
  <p:tag name="KSO_WM_DIAGRAM_VIRTUALLY_FRAME" val="{&quot;height&quot;:373.20622047244086,&quot;left&quot;:53.15,&quot;top&quot;:89.34220472440946,&quot;width&quot;:881.3054330708659}"/>
</p:tagLst>
</file>

<file path=ppt/tags/tag23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24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25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26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27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28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29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3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30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31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32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33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34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35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36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37.xml><?xml version="1.0" encoding="utf-8"?>
<p:tagLst xmlns:p="http://schemas.openxmlformats.org/presentationml/2006/main">
  <p:tag name="KSO_WM_DIAGRAM_VIRTUALLY_FRAME" val="{&quot;height&quot;:373.20622047244086,&quot;left&quot;:53.15,&quot;top&quot;:89.34220472440946,&quot;width&quot;:881.3054330708659}"/>
</p:tagLst>
</file>

<file path=ppt/tags/tag38.xml><?xml version="1.0" encoding="utf-8"?>
<p:tagLst xmlns:p="http://schemas.openxmlformats.org/presentationml/2006/main">
  <p:tag name="KSO_WM_DIAGRAM_VIRTUALLY_FRAME" val="{&quot;height&quot;:373.20622047244086,&quot;left&quot;:53.15,&quot;top&quot;:89.34220472440946,&quot;width&quot;:881.3054330708659}"/>
</p:tagLst>
</file>

<file path=ppt/tags/tag39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4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40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41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42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43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44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45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46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47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48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49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5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50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51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52.xml><?xml version="1.0" encoding="utf-8"?>
<p:tagLst xmlns:p="http://schemas.openxmlformats.org/presentationml/2006/main">
  <p:tag name="KSO_WM_DIAGRAM_VIRTUALLY_FRAME" val="{&quot;height&quot;:373.20622047244086,&quot;left&quot;:53.15,&quot;top&quot;:89.34220472440946,&quot;width&quot;:881.3054330708659}"/>
</p:tagLst>
</file>

<file path=ppt/tags/tag53.xml><?xml version="1.0" encoding="utf-8"?>
<p:tagLst xmlns:p="http://schemas.openxmlformats.org/presentationml/2006/main">
  <p:tag name="KSO_WM_DIAGRAM_VIRTUALLY_FRAME" val="{&quot;height&quot;:373.20622047244086,&quot;left&quot;:53.15,&quot;top&quot;:89.34220472440946,&quot;width&quot;:881.3054330708659}"/>
</p:tagLst>
</file>

<file path=ppt/tags/tag54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55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56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57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58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59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6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60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61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62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63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64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65.xml><?xml version="1.0" encoding="utf-8"?>
<p:tagLst xmlns:p="http://schemas.openxmlformats.org/presentationml/2006/main">
  <p:tag name="KSO_WM_DIAGRAM_VIRTUALLY_FRAME" val="{&quot;height&quot;:356.2059055118111,&quot;left&quot;:53.15,&quot;top&quot;:112.55,&quot;width&quot;:852.65}"/>
</p:tagLst>
</file>

<file path=ppt/tags/tag66.xml><?xml version="1.0" encoding="utf-8"?>
<p:tagLst xmlns:p="http://schemas.openxmlformats.org/presentationml/2006/main">
  <p:tag name="KSO_WM_DIAGRAM_VIRTUALLY_FRAME" val="{&quot;height&quot;:339.85,&quot;left&quot;:54.9,&quot;top&quot;:114.4,&quot;width&quot;:840.85}"/>
</p:tagLst>
</file>

<file path=ppt/tags/tag67.xml><?xml version="1.0" encoding="utf-8"?>
<p:tagLst xmlns:p="http://schemas.openxmlformats.org/presentationml/2006/main">
  <p:tag name="KSO_WM_DIAGRAM_VIRTUALLY_FRAME" val="{&quot;height&quot;:339.85,&quot;left&quot;:54.9,&quot;top&quot;:114.4,&quot;width&quot;:840.85}"/>
</p:tagLst>
</file>

<file path=ppt/tags/tag68.xml><?xml version="1.0" encoding="utf-8"?>
<p:tagLst xmlns:p="http://schemas.openxmlformats.org/presentationml/2006/main">
  <p:tag name="KSO_WM_DIAGRAM_VIRTUALLY_FRAME" val="{&quot;height&quot;:339.85,&quot;left&quot;:54.9,&quot;top&quot;:114.4,&quot;width&quot;:840.85}"/>
</p:tagLst>
</file>

<file path=ppt/tags/tag69.xml><?xml version="1.0" encoding="utf-8"?>
<p:tagLst xmlns:p="http://schemas.openxmlformats.org/presentationml/2006/main">
  <p:tag name="KSO_WM_DIAGRAM_VIRTUALLY_FRAME" val="{&quot;height&quot;:339.85,&quot;left&quot;:54.9,&quot;top&quot;:114.4,&quot;width&quot;:840.85}"/>
</p:tagLst>
</file>

<file path=ppt/tags/tag7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70.xml><?xml version="1.0" encoding="utf-8"?>
<p:tagLst xmlns:p="http://schemas.openxmlformats.org/presentationml/2006/main">
  <p:tag name="KSO_WM_DIAGRAM_VIRTUALLY_FRAME" val="{&quot;height&quot;:408.1684251968503,&quot;left&quot;:52.00015748031492,&quot;top&quot;:89.34220472440946,&quot;width&quot;:843.5744881889765}"/>
</p:tagLst>
</file>

<file path=ppt/tags/tag71.xml><?xml version="1.0" encoding="utf-8"?>
<p:tagLst xmlns:p="http://schemas.openxmlformats.org/presentationml/2006/main">
  <p:tag name="KSO_WM_DIAGRAM_VIRTUALLY_FRAME" val="{&quot;height&quot;:408.1684251968503,&quot;left&quot;:52.00015748031492,&quot;top&quot;:89.34220472440946,&quot;width&quot;:843.5744881889765}"/>
</p:tagLst>
</file>

<file path=ppt/tags/tag72.xml><?xml version="1.0" encoding="utf-8"?>
<p:tagLst xmlns:p="http://schemas.openxmlformats.org/presentationml/2006/main">
  <p:tag name="KSO_WM_DIAGRAM_VIRTUALLY_FRAME" val="{&quot;height&quot;:408.1684251968503,&quot;left&quot;:52.00015748031492,&quot;top&quot;:89.34220472440946,&quot;width&quot;:843.5744881889765}"/>
</p:tagLst>
</file>

<file path=ppt/tags/tag73.xml><?xml version="1.0" encoding="utf-8"?>
<p:tagLst xmlns:p="http://schemas.openxmlformats.org/presentationml/2006/main">
  <p:tag name="KSO_WM_DIAGRAM_VIRTUALLY_FRAME" val="{&quot;height&quot;:408.1684251968503,&quot;left&quot;:52.00015748031492,&quot;top&quot;:89.34220472440946,&quot;width&quot;:843.5744881889765}"/>
</p:tagLst>
</file>

<file path=ppt/tags/tag74.xml><?xml version="1.0" encoding="utf-8"?>
<p:tagLst xmlns:p="http://schemas.openxmlformats.org/presentationml/2006/main">
  <p:tag name="KSO_WM_DIAGRAM_VIRTUALLY_FRAME" val="{&quot;height&quot;:408.1684251968503,&quot;left&quot;:52.00015748031492,&quot;top&quot;:89.34220472440946,&quot;width&quot;:843.5744881889765}"/>
</p:tagLst>
</file>

<file path=ppt/tags/tag75.xml><?xml version="1.0" encoding="utf-8"?>
<p:tagLst xmlns:p="http://schemas.openxmlformats.org/presentationml/2006/main">
  <p:tag name="KSO_WM_DIAGRAM_VIRTUALLY_FRAME" val="{&quot;height&quot;:408.1684251968503,&quot;left&quot;:52.00015748031492,&quot;top&quot;:89.34220472440946,&quot;width&quot;:843.5744881889765}"/>
</p:tagLst>
</file>

<file path=ppt/tags/tag76.xml><?xml version="1.0" encoding="utf-8"?>
<p:tagLst xmlns:p="http://schemas.openxmlformats.org/presentationml/2006/main">
  <p:tag name="KSO_WM_DIAGRAM_VIRTUALLY_FRAME" val="{&quot;height&quot;:408.1684251968503,&quot;left&quot;:52.00015748031492,&quot;top&quot;:89.34220472440946,&quot;width&quot;:843.5744881889765}"/>
</p:tagLst>
</file>

<file path=ppt/tags/tag77.xml><?xml version="1.0" encoding="utf-8"?>
<p:tagLst xmlns:p="http://schemas.openxmlformats.org/presentationml/2006/main">
  <p:tag name="KSO_WM_DIAGRAM_VIRTUALLY_FRAME" val="{&quot;height&quot;:408.1684251968503,&quot;left&quot;:52.00015748031492,&quot;top&quot;:89.34220472440946,&quot;width&quot;:843.5744881889765}"/>
</p:tagLst>
</file>

<file path=ppt/tags/tag78.xml><?xml version="1.0" encoding="utf-8"?>
<p:tagLst xmlns:p="http://schemas.openxmlformats.org/presentationml/2006/main">
  <p:tag name="KSO_WM_DIAGRAM_VIRTUALLY_FRAME" val="{&quot;height&quot;:408.1684251968503,&quot;left&quot;:52.00015748031492,&quot;top&quot;:89.34220472440946,&quot;width&quot;:843.5744881889765}"/>
</p:tagLst>
</file>

<file path=ppt/tags/tag79.xml><?xml version="1.0" encoding="utf-8"?>
<p:tagLst xmlns:p="http://schemas.openxmlformats.org/presentationml/2006/main">
  <p:tag name="KSO_WM_DIAGRAM_VIRTUALLY_FRAME" val="{&quot;height&quot;:408.1684251968503,&quot;left&quot;:52.00015748031492,&quot;top&quot;:89.34220472440946,&quot;width&quot;:843.5744881889765}"/>
</p:tagLst>
</file>

<file path=ppt/tags/tag8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ags/tag80.xml><?xml version="1.0" encoding="utf-8"?>
<p:tagLst xmlns:p="http://schemas.openxmlformats.org/presentationml/2006/main">
  <p:tag name="KSO_WM_DIAGRAM_VIRTUALLY_FRAME" val="{&quot;height&quot;:408.1684251968503,&quot;left&quot;:52.00015748031492,&quot;top&quot;:89.34220472440946,&quot;width&quot;:843.5744881889765}"/>
</p:tagLst>
</file>

<file path=ppt/tags/tag81.xml><?xml version="1.0" encoding="utf-8"?>
<p:tagLst xmlns:p="http://schemas.openxmlformats.org/presentationml/2006/main">
  <p:tag name="KSO_WM_DIAGRAM_VIRTUALLY_FRAME" val="{&quot;height&quot;:408.1684251968503,&quot;left&quot;:52.00015748031492,&quot;top&quot;:89.34220472440946,&quot;width&quot;:843.5744881889765}"/>
</p:tagLst>
</file>

<file path=ppt/tags/tag82.xml><?xml version="1.0" encoding="utf-8"?>
<p:tagLst xmlns:p="http://schemas.openxmlformats.org/presentationml/2006/main">
  <p:tag name="COMMONDATA" val="eyJoZGlkIjoiMzg5M2Y1Nzg1ODU2YmM4MjJlMjBiYTJiMjQ5NDgzZDAifQ=="/>
</p:tagLst>
</file>

<file path=ppt/tags/tag9.xml><?xml version="1.0" encoding="utf-8"?>
<p:tagLst xmlns:p="http://schemas.openxmlformats.org/presentationml/2006/main">
  <p:tag name="KSO_WM_DIAGRAM_VIRTUALLY_FRAME" val="{&quot;height&quot;:181.7011023622046,&quot;left&quot;:365.6724409448818,&quot;top&quot;:300.68,&quot;width&quot;:593.0743307086616}"/>
</p:tagLst>
</file>

<file path=ppt/theme/theme1.xml><?xml version="1.0" encoding="utf-8"?>
<a:theme xmlns:a="http://schemas.openxmlformats.org/drawingml/2006/main" name="Office 主题​​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052D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1178</Words>
  <Application>WPS 演示</Application>
  <PresentationFormat>宽屏</PresentationFormat>
  <Paragraphs>150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宋体</vt:lpstr>
      <vt:lpstr>Wingdings</vt:lpstr>
      <vt:lpstr>思源黑体 CN Regular</vt:lpstr>
      <vt:lpstr>黑体</vt:lpstr>
      <vt:lpstr>思源宋体 CN Heavy</vt:lpstr>
      <vt:lpstr>OPPOSans H</vt:lpstr>
      <vt:lpstr>OPPOSans B</vt:lpstr>
      <vt:lpstr>OPPOSans R</vt:lpstr>
      <vt:lpstr>OPPOSans M</vt:lpstr>
      <vt:lpstr>思源黑体 CN Bold</vt:lpstr>
      <vt:lpstr>Times New Roman</vt:lpstr>
      <vt:lpstr>微软雅黑</vt:lpstr>
      <vt:lpstr>Arial Unicode MS</vt:lpstr>
      <vt:lpstr>Calibri</vt:lpstr>
      <vt:lpstr>思源黑体 CN Medium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玲 安</dc:creator>
  <cp:lastModifiedBy>窦娥</cp:lastModifiedBy>
  <cp:revision>50</cp:revision>
  <dcterms:created xsi:type="dcterms:W3CDTF">2022-07-30T09:46:00Z</dcterms:created>
  <dcterms:modified xsi:type="dcterms:W3CDTF">2026-03-24T07:39:00Z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E346390884F9431BBBBDAD86EC4169FD_12</vt:lpwstr>
  </property>
  <property fmtid="{D5CDD505-2E9C-101B-9397-08002B2CF9AE}" pid="3" name="KSOProductBuildVer">
    <vt:lpwstr>2052-12.1.0.18276</vt:lpwstr>
  </property>
</Properties>
</file>