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11"/>
  </p:notesMasterIdLst>
  <p:sldIdLst>
    <p:sldId id="256" r:id="rId3"/>
    <p:sldId id="257" r:id="rId4"/>
    <p:sldId id="266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51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25.03.2026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大家好，我叫刘海佳，今天我将围绕四个方面展开：首先，我会介绍近期的主要工作内容和取得的成果；其次，分析工作中存在的问题并提出改进措施；接着，分享在工作中遇到的挑战以及我们的解决方案；最后，汇报未来的工作计划与展望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algn="l"/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B1BB9-1CEE-F050-88B1-AD9871FB0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9D1942-548B-EA8B-19B4-28924AE8C6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21B870-0B00-777C-559E-903C407CF82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85D266B-0D87-734A-74F7-84FA6CFCB3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E881E59-F6D6-2F0C-14A5-8E8CC71C3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algn="l"/>
            <a:endParaRPr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CE4525-0009-12B4-42D6-0C84FAA2EC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0B5ED-92D7-A776-0E9A-C3FDC75B86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54060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algn="l"/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algn="l"/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algn="l"/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algn="l"/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algn="l"/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Shape 3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Shape 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Shape 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Shape 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Shape 50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Shape 5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Shape 5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Shape 5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Shape 1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Shape 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Shape 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Shape 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Shape 5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" name="Shape 5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Shape 5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Shape 5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Shape 6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Shape 6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Shape 6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Shape 6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Shape 1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" name="Shape 1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" name="Shape 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Shape 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" name="Shape 3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Shape 3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" name="Shape 3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Shape 3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" name="Shape 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Shape 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Shape 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Shape 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Shape 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Shape 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Shape 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Shape 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Shape 4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Shape 4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8" name="Shape 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Shape 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Shape 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Shape 2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5" name="Shape 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Shape 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Shape 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Shape 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默认主题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5748369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sci-hub.yt/" TargetMode="External"/><Relationship Id="rId4" Type="http://schemas.openxmlformats.org/officeDocument/2006/relationships/hyperlink" Target="file:///E:\&#26700;&#38754;\SCI-HUB&#65288;https:\www.sci-hub.yt\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4388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-124388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3619500" y="1079500"/>
            <a:ext cx="4526280" cy="1295416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6000" b="1" i="0" u="none" strike="noStrike">
                <a:solidFill>
                  <a:srgbClr val="000000"/>
                </a:solidFill>
                <a:latin typeface="Noto Sans SC"/>
                <a:ea typeface="Noto Sans SC"/>
                <a:cs typeface="Noto Sans SC"/>
                <a:sym typeface="Noto Sans SC"/>
              </a:rPr>
              <a:t>工作汇报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3201462" y="2587139"/>
            <a:ext cx="7603006" cy="1963122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000000"/>
                </a:solidFill>
                <a:latin typeface="Noto Sans SC"/>
                <a:ea typeface="Noto Sans SC"/>
                <a:cs typeface="Noto Sans SC"/>
                <a:sym typeface="Noto Sans SC"/>
              </a:rPr>
              <a:t>1. 硕士论文的主要工作内容与工具的使用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2400" b="1" i="0" u="none" strike="noStrike">
                <a:solidFill>
                  <a:srgbClr val="000000"/>
                </a:solidFill>
                <a:latin typeface="Noto Sans SC"/>
                <a:ea typeface="Noto Sans SC"/>
                <a:cs typeface="Noto Sans SC"/>
                <a:sym typeface="Noto Sans SC"/>
              </a:rPr>
              <a:t>2. 预答辩老师提出的修改意见与改进措施</a:t>
            </a:r>
          </a:p>
          <a:p>
            <a:pPr indent="0" algn="l">
              <a:lnSpc>
                <a:spcPct val="125000"/>
              </a:lnSpc>
            </a:pPr>
            <a:r>
              <a:rPr lang="en-US" sz="2400" b="1" i="0" u="none" strike="noStrike">
                <a:solidFill>
                  <a:srgbClr val="000000"/>
                </a:solidFill>
                <a:latin typeface="Noto Sans SC"/>
                <a:ea typeface="Noto Sans SC"/>
                <a:cs typeface="Noto Sans SC"/>
                <a:sym typeface="Noto Sans SC"/>
              </a:rPr>
              <a:t>3. 在撰写学位论文时遇到的挑战与解决方案</a:t>
            </a:r>
          </a:p>
          <a:p>
            <a:pPr indent="0" algn="l">
              <a:lnSpc>
                <a:spcPct val="125000"/>
              </a:lnSpc>
            </a:pPr>
            <a:r>
              <a:rPr lang="en-US" sz="2400" b="1" i="0" u="none" strike="noStrike">
                <a:solidFill>
                  <a:srgbClr val="000000"/>
                </a:solidFill>
                <a:latin typeface="Noto Sans SC"/>
                <a:ea typeface="Noto Sans SC"/>
                <a:cs typeface="Noto Sans SC"/>
                <a:sym typeface="Noto Sans SC"/>
              </a:rPr>
              <a:t>4. 未来工作计划与展望</a:t>
            </a:r>
          </a:p>
        </p:txBody>
      </p:sp>
      <p:cxnSp>
        <p:nvCxnSpPr>
          <p:cNvPr id="6" name="Connector 6"/>
          <p:cNvCxnSpPr/>
          <p:nvPr/>
        </p:nvCxnSpPr>
        <p:spPr>
          <a:xfrm rot="-8594">
            <a:off x="3556008" y="5454650"/>
            <a:ext cx="508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96969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AutoShape 7"/>
          <p:cNvSpPr/>
          <p:nvPr/>
        </p:nvSpPr>
        <p:spPr>
          <a:xfrm>
            <a:off x="2254942" y="4953000"/>
            <a:ext cx="743334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000000"/>
                </a:solidFill>
                <a:latin typeface="Noto Sans SC"/>
                <a:ea typeface="Noto Sans SC"/>
                <a:cs typeface="Noto Sans SC"/>
                <a:sym typeface="Noto Sans SC"/>
              </a:rPr>
              <a:t>汇报人：刘海佳      学院：计算机与数学学院       日期：2026年3月24日</a:t>
            </a:r>
            <a:endParaRPr lang="en-US"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4388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-124388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575816" y="489790"/>
            <a:ext cx="7559988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i="0" u="none" strike="noStrike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Noto Sans SC"/>
              </a:rPr>
              <a:t>1.</a:t>
            </a:r>
            <a:r>
              <a:rPr lang="en-US" sz="2000" b="1" i="0" u="none" strike="noStrike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Noto Sans SC"/>
              </a:rPr>
              <a:t>学位论文的主要工作内容与工具的使用</a:t>
            </a:r>
            <a:endParaRPr lang="en-US" sz="9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841926" y="1287649"/>
            <a:ext cx="9928908" cy="462006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just">
              <a:lnSpc>
                <a:spcPct val="125000"/>
              </a:lnSpc>
              <a:defRPr/>
            </a:pPr>
            <a:r>
              <a:rPr lang="en-US" sz="1900" b="1" i="0" u="none" strike="noStrik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Noto Sans SC"/>
              </a:rPr>
              <a:t>研究背景与挑战</a:t>
            </a:r>
            <a:r>
              <a:rPr lang="en-US" sz="1700" b="1" i="0" u="none" strike="noStrik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Noto Sans SC"/>
              </a:rPr>
              <a:t>：</a:t>
            </a:r>
            <a:r>
              <a:rPr lang="en-US" sz="1700" b="0" i="0" u="none" strike="noStrik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Noto Sans SC"/>
              </a:rPr>
              <a:t>聚焦于玉米病害识别，通过文献阅读发现，现有模型面临两大挑战：</a:t>
            </a:r>
            <a:r>
              <a:rPr lang="en-US" sz="1700" b="0" i="0" u="none" strike="noStrik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Noto Sans SC"/>
              </a:rPr>
              <a:t>一</a:t>
            </a:r>
            <a:r>
              <a:rPr lang="en-US" sz="1700" b="0" i="0" u="none" strike="noStrik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Noto Sans SC"/>
              </a:rPr>
              <a:t>是模型多层次特征融合不充分，上下文信息利用不足；</a:t>
            </a:r>
            <a:r>
              <a:rPr lang="en-US" sz="1700" b="0" i="0" u="none" strike="noStrik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Noto Sans SC"/>
              </a:rPr>
              <a:t>二</a:t>
            </a:r>
            <a:r>
              <a:rPr lang="en-US" sz="1700" b="0" i="0" u="none" strike="noStrik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Noto Sans SC"/>
              </a:rPr>
              <a:t>是参数量大、结构复杂，导致训练成本高。</a:t>
            </a:r>
            <a:endParaRPr lang="en-US" sz="11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algn="just">
              <a:lnSpc>
                <a:spcPct val="125000"/>
              </a:lnSpc>
            </a:pPr>
            <a:endParaRPr lang="en-US" sz="11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algn="just">
              <a:lnSpc>
                <a:spcPct val="125000"/>
              </a:lnSpc>
            </a:pPr>
            <a:r>
              <a:rPr lang="en-US" sz="1900" b="1" i="0" u="none" strike="noStrik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Noto Sans SC"/>
              </a:rPr>
              <a:t>研究对象选择依据</a:t>
            </a:r>
            <a:r>
              <a:rPr lang="en-US" sz="1700" b="1" i="0" u="none" strike="noStrik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Noto Sans SC"/>
              </a:rPr>
              <a:t>：</a:t>
            </a:r>
            <a:r>
              <a:rPr lang="en-US" sz="1700" b="0" i="0" u="none" strike="noStrik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Noto Sans SC"/>
              </a:rPr>
              <a:t>选择玉米作为研究对象主要基于以下几点考虑：</a:t>
            </a:r>
            <a:r>
              <a:rPr lang="en-US" sz="1700" b="0" i="0" u="none" strike="noStrik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Noto Sans SC"/>
              </a:rPr>
              <a:t>首先</a:t>
            </a:r>
            <a:r>
              <a:rPr lang="en-US" sz="1700" b="0" i="0" u="none" strike="noStrik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Noto Sans SC"/>
              </a:rPr>
              <a:t>，玉米是全球重要的粮食作物和饲料来源，其产量和质量直接关系到粮食安全和畜牧业发展；</a:t>
            </a:r>
            <a:r>
              <a:rPr lang="en-US" sz="1700" b="0" i="0" u="none" strike="noStrik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Noto Sans SC"/>
              </a:rPr>
              <a:t>其次</a:t>
            </a:r>
            <a:r>
              <a:rPr lang="en-US" sz="1700" b="0" i="0" u="none" strike="noStrik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Noto Sans SC"/>
              </a:rPr>
              <a:t>，玉米在生长过程中易受多种病害侵袭，病害问题尤为突出，对农业生产造成严重损失；</a:t>
            </a:r>
            <a:r>
              <a:rPr lang="en-US" sz="1700" b="0" i="0" u="none" strike="noStrik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Noto Sans SC"/>
              </a:rPr>
              <a:t>最后</a:t>
            </a:r>
            <a:r>
              <a:rPr lang="en-US" sz="1700" b="0" i="0" u="none" strike="noStrik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Noto Sans SC"/>
              </a:rPr>
              <a:t>，尽管已有相关研究，但针对玉米病害识别的高效、轻量化模型仍有较大的研究空间和实际应用价值。</a:t>
            </a:r>
          </a:p>
          <a:p>
            <a:pPr indent="0" algn="just">
              <a:lnSpc>
                <a:spcPct val="125000"/>
              </a:lnSpc>
            </a:pPr>
            <a:endParaRPr lang="en-US" sz="1700" b="0" i="0" u="none" strike="noStrik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Noto Sans SC"/>
            </a:endParaRPr>
          </a:p>
          <a:p>
            <a:pPr indent="0">
              <a:lnSpc>
                <a:spcPct val="125000"/>
              </a:lnSpc>
            </a:pPr>
            <a:r>
              <a:rPr lang="en-US" sz="1900" b="1" i="0" u="none" strike="noStrik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Noto Sans SC"/>
              </a:rPr>
              <a:t>关键技术与方法</a:t>
            </a:r>
            <a:r>
              <a:rPr lang="en-US" sz="1700" b="1" i="0" u="none" strike="noStrik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Noto Sans SC"/>
              </a:rPr>
              <a:t>：</a:t>
            </a:r>
            <a:r>
              <a:rPr lang="en-US" sz="1700" b="0" i="0" u="none" strike="noStrik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Noto Sans SC"/>
              </a:rPr>
              <a:t>在玉米病害识别领域，深度学习技术得到了广泛应用。主要包括：卷积神经网络(CNN)作为图像处理的基础模型，能够自动提取病害图像的局部特征；残差网络(ResNet)通过残差学习解决深层网络的梯度消失问题，能够构建更深的网络以学习更复杂的特征；注意力机制(Attention Mechanism)帮助模型聚焦于病害区域的关键特征，提升识别的准确性；轻量化网络(如MobileNet, ShuffleNet)通过深度可分离卷积等技术减少模型参数量，实现模型的轻量化部署，适用于资源有限的移动设备或嵌入式系统。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36595-B673-4268-918C-5E4E999A7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E05FB3C-1B90-1E21-5FBF-E6671A928B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4388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>
            <a:extLst>
              <a:ext uri="{FF2B5EF4-FFF2-40B4-BE49-F238E27FC236}">
                <a16:creationId xmlns:a16="http://schemas.microsoft.com/office/drawing/2014/main" id="{4AF86B16-E644-82FC-3CE9-AD8FC9C65B6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5C631E2F-0ABB-6883-6794-611745179107}"/>
              </a:ext>
            </a:extLst>
          </p:cNvPr>
          <p:cNvSpPr/>
          <p:nvPr/>
        </p:nvSpPr>
        <p:spPr>
          <a:xfrm>
            <a:off x="575816" y="489790"/>
            <a:ext cx="75692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i="0" u="none" strike="noStrike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Noto Sans SC"/>
              </a:rPr>
              <a:t>1.</a:t>
            </a:r>
            <a:r>
              <a:rPr lang="en-US" sz="2000" b="1" i="0" u="none" strike="noStrike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Noto Sans SC"/>
              </a:rPr>
              <a:t>学位论文的主要工作内容与工具的使用</a:t>
            </a:r>
            <a:endParaRPr lang="en-US" sz="9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5E80FD9E-BE16-1B50-7B03-D8617FBAB8EF}"/>
              </a:ext>
            </a:extLst>
          </p:cNvPr>
          <p:cNvSpPr/>
          <p:nvPr/>
        </p:nvSpPr>
        <p:spPr>
          <a:xfrm>
            <a:off x="697958" y="1157661"/>
            <a:ext cx="4887054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Noto Sans SC"/>
              </a:rPr>
              <a:t>学位论文的主要工作内容</a:t>
            </a:r>
            <a:endParaRPr lang="en-US" sz="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2A11777-D91F-7A37-602F-8605000F8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449" y="2339997"/>
            <a:ext cx="5476190" cy="260952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6A44329-40C4-FD63-F80E-A8E205CCC95D}"/>
              </a:ext>
            </a:extLst>
          </p:cNvPr>
          <p:cNvSpPr txBox="1"/>
          <p:nvPr/>
        </p:nvSpPr>
        <p:spPr>
          <a:xfrm>
            <a:off x="6655579" y="1157661"/>
            <a:ext cx="4779279" cy="1896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zh-CN" sz="16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使用</a:t>
            </a:r>
            <a:r>
              <a:rPr lang="en-US" altLang="zh-CN" sz="16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AI Challenge 2018</a:t>
            </a:r>
            <a:r>
              <a:rPr lang="zh-CN" altLang="zh-CN" sz="16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提供的玉米叶片病害数据集进行分类模型的训练。该数据集涵盖三种主要病害及健康叶片，病害叶片分别是玉米大斑病、玉米小斑病、玉米锈病，共计约</a:t>
            </a:r>
            <a:r>
              <a:rPr lang="en-US" altLang="zh-CN" sz="16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4354</a:t>
            </a:r>
            <a:r>
              <a:rPr lang="zh-CN" altLang="zh-CN" sz="16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张图像，为模型的初步训练奠定了坚实基础</a:t>
            </a:r>
            <a:endParaRPr lang="zh-CN" altLang="en-US" sz="160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039EE3F-6E82-3705-FE23-BE7ED91EF7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5579" y="3112733"/>
            <a:ext cx="4495372" cy="27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93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4388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endParaRPr lang="zh-CN" altLang="zh-CN"/>
          </a:p>
        </p:txBody>
      </p:sp>
      <p:sp>
        <p:nvSpPr>
          <p:cNvPr id="4" name="AutoShape 4"/>
          <p:cNvSpPr/>
          <p:nvPr/>
        </p:nvSpPr>
        <p:spPr>
          <a:xfrm>
            <a:off x="575816" y="489790"/>
            <a:ext cx="75692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i="0" u="none" strike="noStrik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Noto Sans SC"/>
              </a:rPr>
              <a:t>1.</a:t>
            </a:r>
            <a:r>
              <a:rPr lang="en-US" sz="2000" b="1" i="0" u="none" strike="noStrike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Noto Sans SC"/>
                <a:sym typeface="Noto Sans SC"/>
              </a:rPr>
              <a:t>学位论文的主要工作内容与工具的使用</a:t>
            </a:r>
            <a:endParaRPr lang="en-US" sz="9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1059911" y="964545"/>
            <a:ext cx="1351596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Noto Sans SC"/>
                <a:sym typeface="Noto Sans SC"/>
              </a:rPr>
              <a:t>工具的使用</a:t>
            </a:r>
            <a:endParaRPr lang="en-US" sz="9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A340B42-F644-3485-8D7F-E8C2374A3234}"/>
              </a:ext>
            </a:extLst>
          </p:cNvPr>
          <p:cNvSpPr txBox="1"/>
          <p:nvPr/>
        </p:nvSpPr>
        <p:spPr>
          <a:xfrm>
            <a:off x="861060" y="4918633"/>
            <a:ext cx="3901440" cy="324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71500" algn="just">
              <a:lnSpc>
                <a:spcPts val="2000"/>
              </a:lnSpc>
              <a:buNone/>
            </a:pPr>
            <a:r>
              <a:rPr lang="zh-CN" altLang="en-US" sz="140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万能工具：</a:t>
            </a:r>
            <a:r>
              <a:rPr lang="en-US" altLang="zh-CN" sz="14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chantgpt</a:t>
            </a:r>
            <a:r>
              <a:rPr lang="zh-CN" altLang="zh-CN" sz="1400" b="1" kern="100">
                <a:solidFill>
                  <a:srgbClr val="4874CB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400" b="1" kern="1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chatgpt.com</a:t>
            </a:r>
            <a:r>
              <a:rPr lang="zh-CN" altLang="zh-CN" sz="1400" b="1" kern="100">
                <a:solidFill>
                  <a:srgbClr val="4874CB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zh-CN" sz="1100" kern="10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434656D-BBA3-1BCE-0404-3794AEBB8E85}"/>
              </a:ext>
            </a:extLst>
          </p:cNvPr>
          <p:cNvSpPr txBox="1"/>
          <p:nvPr/>
        </p:nvSpPr>
        <p:spPr>
          <a:xfrm>
            <a:off x="1470660" y="2828562"/>
            <a:ext cx="52501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代码复现：</a:t>
            </a:r>
          </a:p>
          <a:p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GITHUB</a:t>
            </a:r>
            <a:r>
              <a:rPr lang="zh-CN" altLang="zh-CN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github.com</a:t>
            </a:r>
            <a:r>
              <a:rPr lang="zh-CN" altLang="zh-CN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）；</a:t>
            </a: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CSDN</a:t>
            </a:r>
            <a:r>
              <a:rPr lang="zh-CN" altLang="zh-CN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csdn.com</a:t>
            </a:r>
            <a:r>
              <a:rPr lang="zh-CN" altLang="zh-CN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paper with code</a:t>
            </a:r>
            <a:endParaRPr lang="zh-CN" alt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216BD91-05E5-6288-4D85-A88C33DE8837}"/>
              </a:ext>
            </a:extLst>
          </p:cNvPr>
          <p:cNvSpPr txBox="1"/>
          <p:nvPr/>
        </p:nvSpPr>
        <p:spPr>
          <a:xfrm>
            <a:off x="1470660" y="1865727"/>
            <a:ext cx="37642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文献检索：谷歌学术</a:t>
            </a:r>
          </a:p>
          <a:p>
            <a:r>
              <a:rPr lang="en-US" altLang="zh-CN" b="1" u="sng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hlinkClick r:id="rId4"/>
              </a:rPr>
              <a:t>SCI-HUB（</a:t>
            </a:r>
            <a:r>
              <a:rPr lang="en-US" altLang="zh-CN" b="1" u="sng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hlinkClick r:id="rId5"/>
              </a:rPr>
              <a:t>https://www.sci-hub.yt/</a:t>
            </a:r>
            <a:endParaRPr lang="en-US" altLang="zh-CN" b="1" u="sng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中国知网（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https://cnki.net</a:t>
            </a:r>
            <a:r>
              <a:rPr lang="zh-CN" altLang="en-US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5195CEE-D4B7-2C00-7703-9CE1F54945AD}"/>
              </a:ext>
            </a:extLst>
          </p:cNvPr>
          <p:cNvSpPr txBox="1"/>
          <p:nvPr/>
        </p:nvSpPr>
        <p:spPr>
          <a:xfrm>
            <a:off x="1489487" y="3447413"/>
            <a:ext cx="1844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科研绘图：</a:t>
            </a: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visio</a:t>
            </a:r>
            <a:r>
              <a:rPr lang="zh-CN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软件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F33BAC1-F551-26D8-9CDE-03DA7D33A822}"/>
              </a:ext>
            </a:extLst>
          </p:cNvPr>
          <p:cNvSpPr txBox="1"/>
          <p:nvPr/>
        </p:nvSpPr>
        <p:spPr>
          <a:xfrm>
            <a:off x="1470660" y="3917203"/>
            <a:ext cx="28041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文献阅读管理文件</a:t>
            </a:r>
            <a:r>
              <a:rPr lang="zh-CN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小绿鲸</a:t>
            </a:r>
            <a:endParaRPr lang="zh-CN" alt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D12C80C-EDF2-255E-FE72-74E23E9CEF0A}"/>
              </a:ext>
            </a:extLst>
          </p:cNvPr>
          <p:cNvSpPr txBox="1"/>
          <p:nvPr/>
        </p:nvSpPr>
        <p:spPr>
          <a:xfrm>
            <a:off x="1470660" y="4430029"/>
            <a:ext cx="35966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代码运行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app</a:t>
            </a:r>
            <a:r>
              <a:rPr lang="zh-CN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pycharm-</a:t>
            </a:r>
            <a:r>
              <a:rPr lang="zh-CN" alt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使用框架：</a:t>
            </a: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pytorch</a:t>
            </a:r>
            <a:endParaRPr lang="zh-CN" alt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4388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-124388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558800" y="508000"/>
            <a:ext cx="3394635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F232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Noto Sans SC"/>
              </a:rPr>
              <a:t>2.预答辩修改意见与改进措施</a:t>
            </a:r>
            <a:endParaRPr lang="en-US" sz="11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820014" y="1016000"/>
            <a:ext cx="10160000" cy="2286000"/>
          </a:xfrm>
          <a:prstGeom prst="roundRect">
            <a:avLst>
              <a:gd name="adj" fmla="val 5555"/>
            </a:avLst>
          </a:prstGeom>
          <a:solidFill>
            <a:srgbClr val="EBF2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254000" tIns="190500" rIns="254000" bIns="19050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2563EB"/>
                </a:solidFill>
                <a:latin typeface="宋体" panose="02010600030101010101" pitchFamily="2" charset="-122"/>
                <a:ea typeface="宋体" panose="02010600030101010101" pitchFamily="2" charset="-122"/>
                <a:cs typeface="Noto Sans SC"/>
                <a:sym typeface="Noto Sans SC"/>
              </a:rPr>
              <a:t>意见一：研究现状部分需聚焦于“玉米病害识别”</a:t>
            </a:r>
            <a:endParaRPr lang="en-US" sz="11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 algn="ctr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1F2329"/>
                </a:solidFill>
                <a:latin typeface="宋体" panose="02010600030101010101" pitchFamily="2" charset="-122"/>
                <a:ea typeface="宋体" panose="02010600030101010101" pitchFamily="2" charset="-122"/>
                <a:cs typeface="Noto Sans SC"/>
                <a:sym typeface="Noto Sans SC"/>
              </a:rPr>
              <a:t>避免泛泛而谈“农作物病虫害识别”，应突出针对性。</a:t>
            </a:r>
          </a:p>
          <a:p>
            <a:pPr indent="0" algn="ctr">
              <a:lnSpc>
                <a:spcPct val="125000"/>
              </a:lnSpc>
            </a:pPr>
            <a:endParaRPr lang="en-US" sz="1400" b="0" i="0" u="none" strike="noStrike">
              <a:solidFill>
                <a:srgbClr val="1F2329"/>
              </a:solidFill>
              <a:latin typeface="宋体" panose="02010600030101010101" pitchFamily="2" charset="-122"/>
              <a:ea typeface="宋体" panose="02010600030101010101" pitchFamily="2" charset="-122"/>
              <a:cs typeface="Noto Sans SC"/>
              <a:sym typeface="Noto Sans SC"/>
            </a:endParaRPr>
          </a:p>
          <a:p>
            <a:pPr indent="0" algn="ctr">
              <a:lnSpc>
                <a:spcPct val="125000"/>
              </a:lnSpc>
            </a:pPr>
            <a:r>
              <a:rPr lang="en-US" sz="1400" b="1" i="0" u="none" strike="noStrike">
                <a:solidFill>
                  <a:srgbClr val="16A34A"/>
                </a:solidFill>
                <a:latin typeface="宋体" panose="02010600030101010101" pitchFamily="2" charset="-122"/>
                <a:ea typeface="宋体" panose="02010600030101010101" pitchFamily="2" charset="-122"/>
                <a:cs typeface="Noto Sans SC"/>
                <a:sym typeface="Noto Sans SC"/>
              </a:rPr>
              <a:t>改进措施：</a:t>
            </a:r>
          </a:p>
          <a:p>
            <a:pPr indent="0" algn="ctr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1F2329"/>
                </a:solidFill>
                <a:latin typeface="宋体" panose="02010600030101010101" pitchFamily="2" charset="-122"/>
                <a:ea typeface="宋体" panose="02010600030101010101" pitchFamily="2" charset="-122"/>
                <a:cs typeface="Noto Sans SC"/>
                <a:sym typeface="Noto Sans SC"/>
              </a:rPr>
              <a:t>重新梳理国内外研究现状，重点筛选和总结针对玉米这一特定作物的病害识别相关文献，突出研究的针对性和聚焦性。</a:t>
            </a:r>
          </a:p>
        </p:txBody>
      </p:sp>
      <p:sp>
        <p:nvSpPr>
          <p:cNvPr id="6" name="AutoShape 6"/>
          <p:cNvSpPr/>
          <p:nvPr/>
        </p:nvSpPr>
        <p:spPr>
          <a:xfrm>
            <a:off x="820014" y="3429000"/>
            <a:ext cx="10160000" cy="3048000"/>
          </a:xfrm>
          <a:prstGeom prst="roundRect">
            <a:avLst>
              <a:gd name="adj" fmla="val 4166"/>
            </a:avLst>
          </a:prstGeom>
          <a:solidFill>
            <a:srgbClr val="EBF2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254000" tIns="190500" rIns="254000" bIns="19050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2563EB"/>
                </a:solidFill>
                <a:latin typeface="宋体" panose="02010600030101010101" pitchFamily="2" charset="-122"/>
                <a:ea typeface="宋体" panose="02010600030101010101" pitchFamily="2" charset="-122"/>
                <a:cs typeface="Noto Sans SC"/>
                <a:sym typeface="Noto Sans SC"/>
              </a:rPr>
              <a:t>意见二：需深入阐述选择玉米作为研究对象的原因、专用技术及其与其他作物病害识别的差异</a:t>
            </a:r>
            <a:endParaRPr lang="en-US" sz="11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 algn="ctr">
              <a:lnSpc>
                <a:spcPct val="125000"/>
              </a:lnSpc>
            </a:pPr>
            <a:endParaRPr lang="en-US" sz="11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 algn="ctr">
              <a:lnSpc>
                <a:spcPct val="125000"/>
              </a:lnSpc>
            </a:pPr>
            <a:r>
              <a:rPr lang="en-US" sz="1400" b="1" i="0" u="none" strike="noStrike">
                <a:solidFill>
                  <a:srgbClr val="16A34A"/>
                </a:solidFill>
                <a:latin typeface="宋体" panose="02010600030101010101" pitchFamily="2" charset="-122"/>
                <a:ea typeface="宋体" panose="02010600030101010101" pitchFamily="2" charset="-122"/>
                <a:cs typeface="Noto Sans SC"/>
                <a:sym typeface="Noto Sans SC"/>
              </a:rPr>
              <a:t>改进措施：</a:t>
            </a:r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1F2329"/>
                </a:solidFill>
                <a:latin typeface="宋体" panose="02010600030101010101" pitchFamily="2" charset="-122"/>
                <a:ea typeface="宋体" panose="02010600030101010101" pitchFamily="2" charset="-122"/>
                <a:cs typeface="Noto Sans SC"/>
                <a:sym typeface="Noto Sans SC"/>
              </a:rPr>
              <a:t>1.</a:t>
            </a:r>
            <a:r>
              <a:rPr lang="en-US" sz="1400" b="1" i="0" u="none" strike="noStrike">
                <a:solidFill>
                  <a:srgbClr val="1F2329"/>
                </a:solidFill>
                <a:latin typeface="宋体" panose="02010600030101010101" pitchFamily="2" charset="-122"/>
                <a:ea typeface="宋体" panose="02010600030101010101" pitchFamily="2" charset="-122"/>
                <a:cs typeface="Noto Sans SC"/>
                <a:sym typeface="Noto Sans SC"/>
              </a:rPr>
              <a:t>研究对象选择依据</a:t>
            </a:r>
            <a:r>
              <a:rPr lang="en-US" sz="1400" b="0" i="0" u="none" strike="noStrike">
                <a:solidFill>
                  <a:srgbClr val="1F2329"/>
                </a:solidFill>
                <a:latin typeface="宋体" panose="02010600030101010101" pitchFamily="2" charset="-122"/>
                <a:ea typeface="宋体" panose="02010600030101010101" pitchFamily="2" charset="-122"/>
                <a:cs typeface="Noto Sans SC"/>
                <a:sym typeface="Noto Sans SC"/>
              </a:rPr>
              <a:t>：补充玉米在粮食安全中的重要地位、病害的特殊性及造成的严重损失等数据和事实。</a:t>
            </a:r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1F2329"/>
                </a:solidFill>
                <a:latin typeface="宋体" panose="02010600030101010101" pitchFamily="2" charset="-122"/>
                <a:ea typeface="宋体" panose="02010600030101010101" pitchFamily="2" charset="-122"/>
                <a:cs typeface="Noto Sans SC"/>
                <a:sym typeface="Noto Sans SC"/>
              </a:rPr>
              <a:t>2.</a:t>
            </a:r>
            <a:r>
              <a:rPr lang="en-US" sz="1400" b="1" i="0" u="none" strike="noStrike">
                <a:solidFill>
                  <a:srgbClr val="1F2329"/>
                </a:solidFill>
                <a:latin typeface="宋体" panose="02010600030101010101" pitchFamily="2" charset="-122"/>
                <a:ea typeface="宋体" panose="02010600030101010101" pitchFamily="2" charset="-122"/>
                <a:cs typeface="Noto Sans SC"/>
                <a:sym typeface="Noto Sans SC"/>
              </a:rPr>
              <a:t>专用技术分析</a:t>
            </a:r>
            <a:r>
              <a:rPr lang="en-US" sz="1400" b="0" i="0" u="none" strike="noStrike">
                <a:solidFill>
                  <a:srgbClr val="1F2329"/>
                </a:solidFill>
                <a:latin typeface="宋体" panose="02010600030101010101" pitchFamily="2" charset="-122"/>
                <a:ea typeface="宋体" panose="02010600030101010101" pitchFamily="2" charset="-122"/>
                <a:cs typeface="Noto Sans SC"/>
                <a:sym typeface="Noto Sans SC"/>
              </a:rPr>
              <a:t>：调研并总结专门针对玉米病害识别的深度学习模型或改进方法。</a:t>
            </a:r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1F2329"/>
                </a:solidFill>
                <a:latin typeface="宋体" panose="02010600030101010101" pitchFamily="2" charset="-122"/>
                <a:ea typeface="宋体" panose="02010600030101010101" pitchFamily="2" charset="-122"/>
                <a:cs typeface="Noto Sans SC"/>
                <a:sym typeface="Noto Sans SC"/>
              </a:rPr>
              <a:t>3.</a:t>
            </a:r>
            <a:r>
              <a:rPr lang="en-US" sz="1400" b="1" i="0" u="none" strike="noStrike">
                <a:solidFill>
                  <a:srgbClr val="1F2329"/>
                </a:solidFill>
                <a:latin typeface="宋体" panose="02010600030101010101" pitchFamily="2" charset="-122"/>
                <a:ea typeface="宋体" panose="02010600030101010101" pitchFamily="2" charset="-122"/>
                <a:cs typeface="Noto Sans SC"/>
                <a:sym typeface="Noto Sans SC"/>
              </a:rPr>
              <a:t>差异性分析</a:t>
            </a:r>
            <a:r>
              <a:rPr lang="en-US" sz="1400" b="0" i="0" u="none" strike="noStrike">
                <a:solidFill>
                  <a:srgbClr val="1F2329"/>
                </a:solidFill>
                <a:latin typeface="宋体" panose="02010600030101010101" pitchFamily="2" charset="-122"/>
                <a:ea typeface="宋体" panose="02010600030101010101" pitchFamily="2" charset="-122"/>
                <a:cs typeface="Noto Sans SC"/>
                <a:sym typeface="Noto Sans SC"/>
              </a:rPr>
              <a:t>：对比玉米与其他作物（如水稻、小麦）在病害特征、叶片结构、拍摄环境等方面的差异，说明这些差异对识别模型带来的挑战和要求。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4388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-124388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635000" y="508000"/>
            <a:ext cx="1016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F232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Noto Sans SC"/>
              </a:rPr>
              <a:t>3.在撰写学位论文时遇到的挑战与解决方案</a:t>
            </a:r>
            <a:endParaRPr lang="en-US" sz="11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635000" y="1016000"/>
            <a:ext cx="5207000" cy="1778000"/>
          </a:xfrm>
          <a:prstGeom prst="roundRect">
            <a:avLst>
              <a:gd name="adj" fmla="val 7142"/>
            </a:avLst>
          </a:prstGeom>
          <a:solidFill>
            <a:srgbClr val="F0F8FF">
              <a:alpha val="100000"/>
            </a:srgbClr>
          </a:solidFill>
          <a:ln w="12700" cap="flat" cmpd="sng">
            <a:solidFill>
              <a:srgbClr val="1E90FF">
                <a:alpha val="30000"/>
              </a:srgbClr>
            </a:solidFill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 sz="240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62000" y="1143000"/>
            <a:ext cx="381000" cy="381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7" name="AutoShape 7"/>
          <p:cNvSpPr/>
          <p:nvPr/>
        </p:nvSpPr>
        <p:spPr>
          <a:xfrm>
            <a:off x="1270000" y="1143000"/>
            <a:ext cx="4318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E9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Noto Sans SC"/>
              </a:rPr>
              <a:t>1.</a:t>
            </a:r>
            <a:r>
              <a:rPr lang="en-US" sz="1600" b="1" i="0" u="none" strike="noStrike">
                <a:solidFill>
                  <a:srgbClr val="1E90FF"/>
                </a:solidFill>
                <a:latin typeface="宋体" panose="02010600030101010101" pitchFamily="2" charset="-122"/>
                <a:ea typeface="宋体" panose="02010600030101010101" pitchFamily="2" charset="-122"/>
                <a:cs typeface="Noto Sans SC"/>
                <a:sym typeface="Noto Sans SC"/>
              </a:rPr>
              <a:t>技术路线迷茫</a:t>
            </a:r>
            <a:endParaRPr 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 algn="l">
              <a:lnSpc>
                <a:spcPct val="125000"/>
              </a:lnSpc>
            </a:pPr>
            <a:r>
              <a:rPr lang="en-US" sz="1600" b="0" i="0" u="none" strike="noStrike">
                <a:solidFill>
                  <a:srgbClr val="1F2329"/>
                </a:solidFill>
                <a:latin typeface="宋体" panose="02010600030101010101" pitchFamily="2" charset="-122"/>
                <a:ea typeface="宋体" panose="02010600030101010101" pitchFamily="2" charset="-122"/>
                <a:cs typeface="Noto Sans SC"/>
                <a:sym typeface="Noto Sans SC"/>
              </a:rPr>
              <a:t>深度学习在农作物病虫害方向应用广泛（如图像分类、检测、分割），初期难以确定具体技术路线。</a:t>
            </a:r>
          </a:p>
        </p:txBody>
      </p:sp>
      <p:sp>
        <p:nvSpPr>
          <p:cNvPr id="8" name="AutoShape 8"/>
          <p:cNvSpPr/>
          <p:nvPr/>
        </p:nvSpPr>
        <p:spPr>
          <a:xfrm>
            <a:off x="635000" y="2921000"/>
            <a:ext cx="5207000" cy="1778000"/>
          </a:xfrm>
          <a:prstGeom prst="roundRect">
            <a:avLst>
              <a:gd name="adj" fmla="val 7142"/>
            </a:avLst>
          </a:prstGeom>
          <a:solidFill>
            <a:srgbClr val="F0F8FF">
              <a:alpha val="100000"/>
            </a:srgbClr>
          </a:solidFill>
          <a:ln w="12700" cap="flat" cmpd="sng">
            <a:solidFill>
              <a:srgbClr val="1E90FF">
                <a:alpha val="30000"/>
              </a:srgbClr>
            </a:solidFill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62000" y="3048000"/>
            <a:ext cx="381000" cy="381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10" name="AutoShape 10"/>
          <p:cNvSpPr/>
          <p:nvPr/>
        </p:nvSpPr>
        <p:spPr>
          <a:xfrm>
            <a:off x="1270000" y="3048000"/>
            <a:ext cx="4318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i="0" u="none" strike="noStrike">
                <a:solidFill>
                  <a:srgbClr val="1E9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Noto Sans SC"/>
              </a:rPr>
              <a:t>2.</a:t>
            </a:r>
            <a:r>
              <a:rPr lang="en-US" sz="1600" b="1" i="0" u="none" strike="noStrike">
                <a:solidFill>
                  <a:srgbClr val="1E90FF"/>
                </a:solidFill>
                <a:latin typeface="宋体" panose="02010600030101010101" pitchFamily="2" charset="-122"/>
                <a:ea typeface="宋体" panose="02010600030101010101" pitchFamily="2" charset="-122"/>
                <a:cs typeface="Noto Sans SC"/>
                <a:sym typeface="Noto Sans SC"/>
              </a:rPr>
              <a:t>模型改进方向不明确</a:t>
            </a:r>
          </a:p>
          <a:p>
            <a:pPr indent="0" algn="l">
              <a:lnSpc>
                <a:spcPct val="125000"/>
              </a:lnSpc>
            </a:pPr>
            <a:r>
              <a:rPr lang="en-US" sz="1600" b="0" i="0" u="none" strike="noStrike">
                <a:solidFill>
                  <a:srgbClr val="1F2329"/>
                </a:solidFill>
                <a:latin typeface="宋体" panose="02010600030101010101" pitchFamily="2" charset="-122"/>
                <a:ea typeface="宋体" panose="02010600030101010101" pitchFamily="2" charset="-122"/>
                <a:cs typeface="Noto Sans SC"/>
                <a:sym typeface="Noto Sans SC"/>
              </a:rPr>
              <a:t>确定图像识别为研究方向后</a:t>
            </a:r>
            <a:r>
              <a:rPr lang="en-US" b="0" i="0" u="none" strike="noStrike">
                <a:solidFill>
                  <a:srgbClr val="1F2329"/>
                </a:solidFill>
                <a:latin typeface="宋体" panose="02010600030101010101" pitchFamily="2" charset="-122"/>
                <a:ea typeface="宋体" panose="02010600030101010101" pitchFamily="2" charset="-122"/>
                <a:cs typeface="Noto Sans SC"/>
                <a:sym typeface="Noto Sans SC"/>
              </a:rPr>
              <a:t>，</a:t>
            </a:r>
            <a:r>
              <a:rPr lang="en-US" sz="1600" b="0" i="0" u="none" strike="noStrike">
                <a:solidFill>
                  <a:srgbClr val="1F2329"/>
                </a:solidFill>
                <a:latin typeface="宋体" panose="02010600030101010101" pitchFamily="2" charset="-122"/>
                <a:ea typeface="宋体" panose="02010600030101010101" pitchFamily="2" charset="-122"/>
                <a:cs typeface="Noto Sans SC"/>
                <a:sym typeface="Noto Sans SC"/>
              </a:rPr>
              <a:t>如何选择基线模型、从哪些角度进行改进成为难题。此外，模型精度提升遭遇瓶颈，代码实现与调试也面临困难。</a:t>
            </a:r>
            <a:endParaRPr lang="en-US" sz="1100" b="0" i="0" u="none" strike="noStrike">
              <a:solidFill>
                <a:srgbClr val="1F2329"/>
              </a:solidFill>
              <a:latin typeface="宋体" panose="02010600030101010101" pitchFamily="2" charset="-122"/>
              <a:ea typeface="宋体" panose="02010600030101010101" pitchFamily="2" charset="-122"/>
              <a:cs typeface="Noto Sans SC"/>
              <a:sym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632388" y="4826000"/>
            <a:ext cx="5207000" cy="1778000"/>
          </a:xfrm>
          <a:prstGeom prst="roundRect">
            <a:avLst>
              <a:gd name="adj" fmla="val 7142"/>
            </a:avLst>
          </a:prstGeom>
          <a:solidFill>
            <a:srgbClr val="F0F8FF">
              <a:alpha val="100000"/>
            </a:srgbClr>
          </a:solidFill>
          <a:ln w="12700" cap="flat" cmpd="sng">
            <a:solidFill>
              <a:srgbClr val="1E90FF">
                <a:alpha val="30000"/>
              </a:srgbClr>
            </a:solidFill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62000" y="4953000"/>
            <a:ext cx="381000" cy="381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13" name="AutoShape 13"/>
          <p:cNvSpPr/>
          <p:nvPr/>
        </p:nvSpPr>
        <p:spPr>
          <a:xfrm>
            <a:off x="1270000" y="4953000"/>
            <a:ext cx="4318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i="0" u="none" strike="noStrike">
                <a:solidFill>
                  <a:srgbClr val="1E9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Noto Sans SC"/>
              </a:rPr>
              <a:t>3</a:t>
            </a:r>
            <a:r>
              <a:rPr lang="en-US" sz="1800" b="1" i="0" u="none" strike="noStrike">
                <a:solidFill>
                  <a:srgbClr val="1E9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Noto Sans SC"/>
              </a:rPr>
              <a:t>.</a:t>
            </a:r>
            <a:r>
              <a:rPr lang="en-US" sz="1800" b="1" i="0" u="none" strike="noStrike">
                <a:solidFill>
                  <a:srgbClr val="1E90FF"/>
                </a:solidFill>
                <a:latin typeface="宋体" panose="02010600030101010101" pitchFamily="2" charset="-122"/>
                <a:ea typeface="宋体" panose="02010600030101010101" pitchFamily="2" charset="-122"/>
                <a:cs typeface="Noto Sans SC"/>
                <a:sym typeface="Noto Sans SC"/>
              </a:rPr>
              <a:t>模型精度提升瓶颈</a:t>
            </a:r>
            <a:endParaRPr 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 algn="l">
              <a:lnSpc>
                <a:spcPct val="125000"/>
              </a:lnSpc>
            </a:pPr>
            <a:r>
              <a:rPr lang="en-US" sz="1600" b="0" i="0" u="none" strike="noStrike">
                <a:solidFill>
                  <a:srgbClr val="1F2329"/>
                </a:solidFill>
                <a:latin typeface="宋体" panose="02010600030101010101" pitchFamily="2" charset="-122"/>
                <a:ea typeface="宋体" panose="02010600030101010101" pitchFamily="2" charset="-122"/>
                <a:cs typeface="Noto Sans SC"/>
                <a:sym typeface="Noto Sans SC"/>
              </a:rPr>
              <a:t>初步改进模型后，发现准确率未能达到预期，提升效果不明显。</a:t>
            </a:r>
          </a:p>
        </p:txBody>
      </p:sp>
      <p:sp>
        <p:nvSpPr>
          <p:cNvPr id="14" name="AutoShape 14"/>
          <p:cNvSpPr/>
          <p:nvPr/>
        </p:nvSpPr>
        <p:spPr>
          <a:xfrm>
            <a:off x="6350000" y="1016000"/>
            <a:ext cx="5207000" cy="1778000"/>
          </a:xfrm>
          <a:prstGeom prst="roundRect">
            <a:avLst>
              <a:gd name="adj" fmla="val 7142"/>
            </a:avLst>
          </a:prstGeom>
          <a:solidFill>
            <a:srgbClr val="F0F8FF">
              <a:alpha val="100000"/>
            </a:srgbClr>
          </a:solidFill>
          <a:ln w="12700" cap="flat" cmpd="sng">
            <a:solidFill>
              <a:srgbClr val="1E90FF">
                <a:alpha val="30000"/>
              </a:srgbClr>
            </a:solidFill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477000" y="1143000"/>
            <a:ext cx="381000" cy="381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16" name="AutoShape 16"/>
          <p:cNvSpPr/>
          <p:nvPr/>
        </p:nvSpPr>
        <p:spPr>
          <a:xfrm>
            <a:off x="6985000" y="1143000"/>
            <a:ext cx="4318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i="0" u="none" strike="noStrike">
                <a:solidFill>
                  <a:srgbClr val="228B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Noto Sans SC"/>
              </a:rPr>
              <a:t>1</a:t>
            </a:r>
            <a:r>
              <a:rPr lang="en-US" sz="1800" b="1" i="0" u="none" strike="noStrike">
                <a:solidFill>
                  <a:srgbClr val="228B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Noto Sans SC"/>
              </a:rPr>
              <a:t>.</a:t>
            </a:r>
            <a:r>
              <a:rPr lang="en-US" sz="1800" b="1" i="0" u="none" strike="noStrike">
                <a:solidFill>
                  <a:srgbClr val="228B22"/>
                </a:solidFill>
                <a:latin typeface="宋体" panose="02010600030101010101" pitchFamily="2" charset="-122"/>
                <a:ea typeface="宋体" panose="02010600030101010101" pitchFamily="2" charset="-122"/>
                <a:cs typeface="Noto Sans SC"/>
                <a:sym typeface="Noto Sans SC"/>
              </a:rPr>
              <a:t>文献调研与聚焦</a:t>
            </a:r>
            <a:endParaRPr 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 algn="l">
              <a:lnSpc>
                <a:spcPct val="125000"/>
              </a:lnSpc>
            </a:pPr>
            <a:r>
              <a:rPr lang="en-US" sz="1600" b="0" i="0" u="none" strike="noStrike">
                <a:solidFill>
                  <a:srgbClr val="1F2329"/>
                </a:solidFill>
                <a:latin typeface="宋体" panose="02010600030101010101" pitchFamily="2" charset="-122"/>
                <a:ea typeface="宋体" panose="02010600030101010101" pitchFamily="2" charset="-122"/>
                <a:cs typeface="Noto Sans SC"/>
                <a:sym typeface="Noto Sans SC"/>
              </a:rPr>
              <a:t>通过研读胡魁师兄的综述论文，快速了解领域概貌，并进一步阅读大量文献，最终将研究聚焦于图像识别中的特定问题。</a:t>
            </a:r>
          </a:p>
        </p:txBody>
      </p:sp>
      <p:sp>
        <p:nvSpPr>
          <p:cNvPr id="17" name="AutoShape 17"/>
          <p:cNvSpPr/>
          <p:nvPr/>
        </p:nvSpPr>
        <p:spPr>
          <a:xfrm>
            <a:off x="6350000" y="2921000"/>
            <a:ext cx="5207000" cy="1778000"/>
          </a:xfrm>
          <a:prstGeom prst="roundRect">
            <a:avLst>
              <a:gd name="adj" fmla="val 7142"/>
            </a:avLst>
          </a:prstGeom>
          <a:solidFill>
            <a:srgbClr val="F0F8FF">
              <a:alpha val="100000"/>
            </a:srgbClr>
          </a:solidFill>
          <a:ln w="12700" cap="flat" cmpd="sng">
            <a:solidFill>
              <a:srgbClr val="1E90FF">
                <a:alpha val="30000"/>
              </a:srgbClr>
            </a:solidFill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477000" y="3048000"/>
            <a:ext cx="381000" cy="381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19" name="AutoShape 19"/>
          <p:cNvSpPr/>
          <p:nvPr/>
        </p:nvSpPr>
        <p:spPr>
          <a:xfrm>
            <a:off x="6985000" y="3048000"/>
            <a:ext cx="4318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i="0" u="none" strike="noStrike">
                <a:solidFill>
                  <a:srgbClr val="228B22"/>
                </a:solidFill>
                <a:latin typeface="Times New Roman" panose="02020603050405020304" pitchFamily="18" charset="0"/>
                <a:ea typeface="Noto Sans SC"/>
                <a:cs typeface="Times New Roman" panose="02020603050405020304" pitchFamily="18" charset="0"/>
                <a:sym typeface="Noto Sans SC"/>
              </a:rPr>
              <a:t>2. </a:t>
            </a:r>
            <a:r>
              <a:rPr lang="en-US" sz="1600" b="1" i="0" u="none" strike="noStrike">
                <a:solidFill>
                  <a:srgbClr val="228B22"/>
                </a:solidFill>
                <a:latin typeface="宋体" panose="02010600030101010101" pitchFamily="2" charset="-122"/>
                <a:ea typeface="宋体" panose="02010600030101010101" pitchFamily="2" charset="-122"/>
                <a:cs typeface="Noto Sans SC"/>
                <a:sym typeface="Noto Sans SC"/>
              </a:rPr>
              <a:t>总结不足与创新点</a:t>
            </a:r>
            <a:endParaRPr 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 algn="l">
              <a:lnSpc>
                <a:spcPct val="125000"/>
              </a:lnSpc>
            </a:pPr>
            <a:r>
              <a:rPr lang="en-US" sz="1600" b="0" i="0" u="none" strike="noStrike">
                <a:solidFill>
                  <a:srgbClr val="1F2329"/>
                </a:solidFill>
                <a:latin typeface="宋体" panose="02010600030101010101" pitchFamily="2" charset="-122"/>
                <a:ea typeface="宋体" panose="02010600030101010101" pitchFamily="2" charset="-122"/>
                <a:cs typeface="Noto Sans SC"/>
                <a:sym typeface="Noto Sans SC"/>
              </a:rPr>
              <a:t>通过分析现有文献，总结出模型在特征融合、上下文信息利用等方面的不足，确定引入注意力机制作为主要改进方向，并通过代码规范与重构提升效率。</a:t>
            </a:r>
          </a:p>
        </p:txBody>
      </p:sp>
      <p:sp>
        <p:nvSpPr>
          <p:cNvPr id="20" name="AutoShape 20"/>
          <p:cNvSpPr/>
          <p:nvPr/>
        </p:nvSpPr>
        <p:spPr>
          <a:xfrm>
            <a:off x="6350000" y="4826000"/>
            <a:ext cx="5207000" cy="1778000"/>
          </a:xfrm>
          <a:prstGeom prst="roundRect">
            <a:avLst>
              <a:gd name="adj" fmla="val 7142"/>
            </a:avLst>
          </a:prstGeom>
          <a:solidFill>
            <a:srgbClr val="F0F8FF">
              <a:alpha val="100000"/>
            </a:srgbClr>
          </a:solidFill>
          <a:ln w="12700" cap="flat" cmpd="sng">
            <a:solidFill>
              <a:srgbClr val="1E90FF">
                <a:alpha val="30000"/>
              </a:srgbClr>
            </a:solidFill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477000" y="4953000"/>
            <a:ext cx="381000" cy="381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22" name="AutoShape 22"/>
          <p:cNvSpPr/>
          <p:nvPr/>
        </p:nvSpPr>
        <p:spPr>
          <a:xfrm>
            <a:off x="6985000" y="4953000"/>
            <a:ext cx="4318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i="0" u="none" strike="noStrike">
                <a:solidFill>
                  <a:srgbClr val="228B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Noto Sans SC"/>
              </a:rPr>
              <a:t>3.</a:t>
            </a:r>
            <a:r>
              <a:rPr lang="en-US" sz="1600" b="1" i="0" u="none" strike="noStrike">
                <a:solidFill>
                  <a:srgbClr val="228B22"/>
                </a:solidFill>
                <a:latin typeface="宋体" panose="02010600030101010101" pitchFamily="2" charset="-122"/>
                <a:ea typeface="宋体" panose="02010600030101010101" pitchFamily="2" charset="-122"/>
                <a:cs typeface="Noto Sans SC"/>
                <a:sym typeface="Noto Sans SC"/>
              </a:rPr>
              <a:t>多策略尝试与优化</a:t>
            </a:r>
            <a:endParaRPr 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 algn="l">
              <a:lnSpc>
                <a:spcPct val="125000"/>
              </a:lnSpc>
            </a:pPr>
            <a:r>
              <a:rPr lang="en-US" sz="1600" b="0" i="0" u="none" strike="noStrike">
                <a:solidFill>
                  <a:srgbClr val="1F2329"/>
                </a:solidFill>
                <a:latin typeface="宋体" panose="02010600030101010101" pitchFamily="2" charset="-122"/>
                <a:ea typeface="宋体" panose="02010600030101010101" pitchFamily="2" charset="-122"/>
                <a:cs typeface="Noto Sans SC"/>
                <a:sym typeface="Noto Sans SC"/>
              </a:rPr>
              <a:t>针对精度提升瓶颈，尝试多种改进策略，对比不同基线模型的性能，深入分析实验结果，逐步优化模型结构。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4388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-124388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281" r="281"/>
          <a:stretch>
            <a:fillRect/>
          </a:stretch>
        </p:blipFill>
        <p:spPr>
          <a:xfrm>
            <a:off x="1040835" y="1515035"/>
            <a:ext cx="1016000" cy="1143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5" name="AutoShape 5"/>
          <p:cNvSpPr/>
          <p:nvPr/>
        </p:nvSpPr>
        <p:spPr>
          <a:xfrm>
            <a:off x="609600" y="508000"/>
            <a:ext cx="3182471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F2329"/>
                </a:solidFill>
                <a:latin typeface="宋体" panose="02010600030101010101" pitchFamily="2" charset="-122"/>
                <a:ea typeface="宋体" panose="02010600030101010101" pitchFamily="2" charset="-122"/>
                <a:cs typeface="Noto Sans SC"/>
                <a:sym typeface="Noto Sans SC"/>
              </a:rPr>
              <a:t>4.未来工作计划与展望</a:t>
            </a:r>
            <a:endParaRPr lang="en-US" sz="9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2200835" y="1651000"/>
            <a:ext cx="5840506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Noto Sans SC"/>
                <a:sym typeface="Noto Sans SC"/>
              </a:rPr>
              <a:t>在秋季校园招聘中，签约中国移动，作为职业发展的保底选择。</a:t>
            </a:r>
            <a:endParaRPr lang="en-US" sz="11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875719" y="2966570"/>
            <a:ext cx="1303999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2563EB"/>
                </a:solidFill>
                <a:latin typeface="Noto Sans SC"/>
                <a:ea typeface="Noto Sans SC"/>
                <a:cs typeface="Noto Sans SC"/>
                <a:sym typeface="Noto Sans SC"/>
              </a:rPr>
              <a:t>未来规划</a:t>
            </a:r>
            <a:endParaRPr lang="en-US" sz="110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09600" y="3429000"/>
            <a:ext cx="1524000" cy="1016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9" name="AutoShape 9"/>
          <p:cNvSpPr/>
          <p:nvPr/>
        </p:nvSpPr>
        <p:spPr>
          <a:xfrm>
            <a:off x="2200835" y="3492501"/>
            <a:ext cx="7620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Noto Sans SC"/>
                <a:sym typeface="Noto Sans SC"/>
              </a:rPr>
              <a:t>积极参与春招：</a:t>
            </a:r>
            <a:r>
              <a:rPr lang="en-US" sz="1600" b="0" i="0" u="none" strike="noStrike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Noto Sans SC"/>
                <a:sym typeface="Noto Sans SC"/>
              </a:rPr>
              <a:t>春季招聘季将继续积极投递简历，尝试更多优质企业的岗位机会，寻求更符合自身职业发展规划的平台。</a:t>
            </a:r>
            <a:endParaRPr lang="en-US" sz="11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 t="29166" b="29166"/>
          <a:stretch>
            <a:fillRect/>
          </a:stretch>
        </p:blipFill>
        <p:spPr>
          <a:xfrm>
            <a:off x="642836" y="4944035"/>
            <a:ext cx="1524000" cy="1016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11" name="AutoShape 11"/>
          <p:cNvSpPr/>
          <p:nvPr/>
        </p:nvSpPr>
        <p:spPr>
          <a:xfrm>
            <a:off x="2200835" y="5080002"/>
            <a:ext cx="7620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Noto Sans SC"/>
                <a:sym typeface="Noto Sans SC"/>
              </a:rPr>
              <a:t>备考事业编制：</a:t>
            </a:r>
            <a:r>
              <a:rPr lang="en-US" sz="1600" b="0" i="0" u="none" strike="noStrike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Noto Sans SC"/>
                <a:sym typeface="Noto Sans SC"/>
              </a:rPr>
              <a:t>同时，也将利用业余时间准备事业单位编制考试，拓宽职业选择的道路，争取更多元化的发展机会。</a:t>
            </a:r>
            <a:endParaRPr lang="en-US" sz="11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4388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-124388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4856464" y="3124200"/>
            <a:ext cx="22352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0000"/>
                </a:solidFill>
                <a:latin typeface="Noto Sans SC"/>
                <a:ea typeface="Noto Sans SC"/>
                <a:cs typeface="Noto Sans SC"/>
                <a:sym typeface="Noto Sans SC"/>
              </a:rPr>
              <a:t>谢谢大家！</a:t>
            </a:r>
            <a:endParaRPr lang="en-US"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467</Words>
  <Application>Microsoft Office PowerPoint</Application>
  <PresentationFormat>宽屏</PresentationFormat>
  <Paragraphs>74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Noto Sans SC</vt:lpstr>
      <vt:lpstr>宋体</vt:lpstr>
      <vt:lpstr>Arial</vt:lpstr>
      <vt:lpstr>Times New Roman</vt:lpstr>
      <vt:lpstr>Office 主题​​</vt:lpstr>
      <vt:lpstr>默认主题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海佳 刘</cp:lastModifiedBy>
  <cp:revision>3</cp:revision>
  <dcterms:modified xsi:type="dcterms:W3CDTF">2026-03-25T09:56:00Z</dcterms:modified>
</cp:coreProperties>
</file>